
<file path=[Content_Types].xml><?xml version="1.0" encoding="utf-8"?>
<Types xmlns="http://schemas.openxmlformats.org/package/2006/content-types">
  <Default Extension="vml" ContentType="application/vnd.openxmlformats-officedocument.vmlDrawing"/>
  <Default Extension="doc" ContentType="application/msword"/>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319" r:id="rId3"/>
    <p:sldId id="411" r:id="rId5"/>
    <p:sldId id="412" r:id="rId6"/>
    <p:sldId id="313" r:id="rId7"/>
    <p:sldId id="322" r:id="rId8"/>
    <p:sldId id="324" r:id="rId9"/>
    <p:sldId id="325" r:id="rId10"/>
    <p:sldId id="326" r:id="rId11"/>
    <p:sldId id="327" r:id="rId12"/>
    <p:sldId id="328" r:id="rId13"/>
    <p:sldId id="330" r:id="rId14"/>
    <p:sldId id="331" r:id="rId15"/>
    <p:sldId id="401" r:id="rId16"/>
    <p:sldId id="332" r:id="rId17"/>
    <p:sldId id="333" r:id="rId18"/>
    <p:sldId id="334" r:id="rId19"/>
    <p:sldId id="402" r:id="rId20"/>
    <p:sldId id="403" r:id="rId21"/>
    <p:sldId id="335" r:id="rId22"/>
    <p:sldId id="336" r:id="rId23"/>
    <p:sldId id="342" r:id="rId24"/>
    <p:sldId id="343" r:id="rId25"/>
    <p:sldId id="344" r:id="rId26"/>
    <p:sldId id="345" r:id="rId27"/>
    <p:sldId id="337" r:id="rId28"/>
    <p:sldId id="346" r:id="rId29"/>
    <p:sldId id="347" r:id="rId30"/>
    <p:sldId id="348" r:id="rId31"/>
    <p:sldId id="349" r:id="rId32"/>
    <p:sldId id="350" r:id="rId33"/>
    <p:sldId id="351" r:id="rId34"/>
    <p:sldId id="352" r:id="rId35"/>
    <p:sldId id="359" r:id="rId36"/>
    <p:sldId id="363" r:id="rId37"/>
    <p:sldId id="364" r:id="rId38"/>
    <p:sldId id="365" r:id="rId39"/>
    <p:sldId id="366" r:id="rId40"/>
    <p:sldId id="367" r:id="rId41"/>
    <p:sldId id="368" r:id="rId42"/>
    <p:sldId id="369" r:id="rId43"/>
    <p:sldId id="371" r:id="rId44"/>
    <p:sldId id="362" r:id="rId45"/>
    <p:sldId id="360" r:id="rId46"/>
    <p:sldId id="361" r:id="rId47"/>
    <p:sldId id="379" r:id="rId48"/>
    <p:sldId id="383" r:id="rId49"/>
    <p:sldId id="358" r:id="rId50"/>
    <p:sldId id="375" r:id="rId51"/>
    <p:sldId id="376" r:id="rId52"/>
    <p:sldId id="377" r:id="rId53"/>
    <p:sldId id="378" r:id="rId54"/>
    <p:sldId id="380" r:id="rId55"/>
    <p:sldId id="381" r:id="rId56"/>
    <p:sldId id="382" r:id="rId57"/>
    <p:sldId id="404" r:id="rId58"/>
    <p:sldId id="405" r:id="rId59"/>
    <p:sldId id="406" r:id="rId60"/>
    <p:sldId id="374" r:id="rId61"/>
    <p:sldId id="372" r:id="rId62"/>
    <p:sldId id="354" r:id="rId63"/>
    <p:sldId id="353" r:id="rId64"/>
    <p:sldId id="355" r:id="rId65"/>
    <p:sldId id="356" r:id="rId66"/>
    <p:sldId id="357" r:id="rId67"/>
    <p:sldId id="407" r:id="rId68"/>
    <p:sldId id="408" r:id="rId69"/>
    <p:sldId id="409" r:id="rId70"/>
    <p:sldId id="373" r:id="rId71"/>
    <p:sldId id="410" r:id="rId72"/>
    <p:sldId id="320" r:id="rId73"/>
  </p:sldIdLst>
  <p:sldSz cx="24384000" cy="13716000"/>
  <p:notesSz cx="6858000" cy="9144000"/>
  <p:embeddedFontLst>
    <p:embeddedFont>
      <p:font typeface="PingFang SC Regular" panose="020B0400000000000000" charset="-122"/>
      <p:regular r:id="rId77"/>
    </p:embeddedFont>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Graphik"/>
        <a:ea typeface="Graphik"/>
        <a:cs typeface="Graphik"/>
        <a:sym typeface="Graphik"/>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BA"/>
    <a:srgbClr val="9E3E34"/>
    <a:srgbClr val="627885"/>
    <a:srgbClr val="272822"/>
    <a:srgbClr val="004A7C"/>
    <a:srgbClr val="1DB100"/>
    <a:srgbClr val="CB297B"/>
    <a:srgbClr val="8989FC"/>
    <a:srgbClr val="DB59FB"/>
    <a:srgbClr val="C46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30" autoAdjust="0"/>
  </p:normalViewPr>
  <p:slideViewPr>
    <p:cSldViewPr snapToGrid="0">
      <p:cViewPr varScale="1">
        <p:scale>
          <a:sx n="41" d="100"/>
          <a:sy n="41" d="100"/>
        </p:scale>
        <p:origin x="691"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font" Target="fonts/font1.fntdata"/><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p:txBody>
      </p:sp>
      <p:sp>
        <p:nvSpPr>
          <p:cNvPr id="149" name="Shape 14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Two jellyfish touching against a dark blue background"/>
          <p:cNvSpPr>
            <a:spLocks noGrp="1"/>
          </p:cNvSpPr>
          <p:nvPr>
            <p:ph type="pic" idx="21"/>
          </p:nvPr>
        </p:nvSpPr>
        <p:spPr>
          <a:xfrm>
            <a:off x="0" y="-1270000"/>
            <a:ext cx="24384000" cy="16256001"/>
          </a:xfrm>
          <a:prstGeom prst="rect">
            <a:avLst/>
          </a:prstGeom>
        </p:spPr>
        <p:txBody>
          <a:bodyPr lIns="91439" tIns="45719" rIns="91439" bIns="45719">
            <a:noAutofit/>
          </a:bodyPr>
          <a:lstStyle/>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FFFFFF"/>
                </a:solidFill>
                <a:latin typeface="Graphik Medium"/>
                <a:ea typeface="Graphik Medium"/>
                <a:cs typeface="Graphik 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solidFill>
                  <a:srgbClr val="FFFFFF"/>
                </a:solidFill>
              </a:defRPr>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Graphik Medium"/>
                <a:ea typeface="Graphik Medium"/>
                <a:cs typeface="Graphik Medium"/>
                <a:sym typeface="Graphik Medium"/>
              </a:defRPr>
            </a:lvl1pPr>
            <a:lvl2pPr marL="0" indent="0" algn="ctr" defTabSz="825500">
              <a:spcBef>
                <a:spcPts val="0"/>
              </a:spcBef>
              <a:buClrTx/>
              <a:buSzTx/>
              <a:buNone/>
              <a:defRPr sz="6400">
                <a:solidFill>
                  <a:srgbClr val="FFFFFF"/>
                </a:solidFill>
                <a:latin typeface="Graphik Medium"/>
                <a:ea typeface="Graphik Medium"/>
                <a:cs typeface="Graphik Medium"/>
                <a:sym typeface="Graphik Medium"/>
              </a:defRPr>
            </a:lvl2pPr>
            <a:lvl3pPr marL="0" indent="0" algn="ctr" defTabSz="825500">
              <a:spcBef>
                <a:spcPts val="0"/>
              </a:spcBef>
              <a:buClrTx/>
              <a:buSzTx/>
              <a:buNone/>
              <a:defRPr sz="6400">
                <a:solidFill>
                  <a:srgbClr val="FFFFFF"/>
                </a:solidFill>
                <a:latin typeface="Graphik Medium"/>
                <a:ea typeface="Graphik Medium"/>
                <a:cs typeface="Graphik Medium"/>
                <a:sym typeface="Graphik Medium"/>
              </a:defRPr>
            </a:lvl3pPr>
            <a:lvl4pPr marL="0" indent="0" algn="ctr" defTabSz="825500">
              <a:spcBef>
                <a:spcPts val="0"/>
              </a:spcBef>
              <a:buClrTx/>
              <a:buSzTx/>
              <a:buNone/>
              <a:defRPr sz="6400">
                <a:solidFill>
                  <a:srgbClr val="FFFFFF"/>
                </a:solidFill>
                <a:latin typeface="Graphik Medium"/>
                <a:ea typeface="Graphik Medium"/>
                <a:cs typeface="Graphik Medium"/>
                <a:sym typeface="Graphik Medium"/>
              </a:defRPr>
            </a:lvl4pPr>
            <a:lvl5pPr marL="0" indent="0" algn="ctr" defTabSz="825500">
              <a:spcBef>
                <a:spcPts val="0"/>
              </a:spcBef>
              <a:buClrTx/>
              <a:buSzTx/>
              <a:buNone/>
              <a:defRPr sz="6400">
                <a:solidFill>
                  <a:srgbClr val="FFFFFF"/>
                </a:solidFill>
                <a:latin typeface="Graphik Medium"/>
                <a:ea typeface="Graphik Medium"/>
                <a:cs typeface="Graphik Medium"/>
                <a:sym typeface="Graphik Medium"/>
              </a:defRPr>
            </a:lvl5pPr>
          </a:lstStyle>
          <a:p>
            <a:r>
              <a:t>Presentation Subtitle</a:t>
            </a:r>
          </a:p>
          <a:p>
            <a:pPr lvl="1"/>
          </a:p>
          <a:p>
            <a:pPr lvl="2"/>
          </a:p>
          <a:p>
            <a:pPr lvl="3"/>
          </a:p>
          <a:p>
            <a:pPr lvl="4"/>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latin typeface="Graphik Medium"/>
                <a:ea typeface="Graphik Medium"/>
                <a:cs typeface="Graphik Medium"/>
                <a:sym typeface="Graphik Medium"/>
              </a:defRPr>
            </a:lvl1pPr>
          </a:lstStyle>
          <a:p>
            <a:r>
              <a:t>Attribution</a:t>
            </a:r>
          </a:p>
        </p:txBody>
      </p:sp>
      <p:sp>
        <p:nvSpPr>
          <p:cNvPr id="116" name="Body Level One…"/>
          <p:cNvSpPr txBox="1">
            <a:spLocks noGrp="1"/>
          </p:cNvSpPr>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5pPr>
          </a:lstStyle>
          <a:p>
            <a:r>
              <a:t>“Notable Quote”</a:t>
            </a:r>
          </a:p>
          <a:p>
            <a:pPr lvl="1"/>
          </a:p>
          <a:p>
            <a:pPr lvl="2"/>
          </a:p>
          <a:p>
            <a:pPr lvl="3"/>
          </a:p>
          <a:p>
            <a:pPr lvl="4"/>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Two jellyfish touching against a dark blue background"/>
          <p:cNvSpPr>
            <a:spLocks noGrp="1"/>
          </p:cNvSpPr>
          <p:nvPr>
            <p:ph type="pic" idx="21"/>
          </p:nvPr>
        </p:nvSpPr>
        <p:spPr>
          <a:xfrm>
            <a:off x="0" y="-1270000"/>
            <a:ext cx="24384000" cy="16256001"/>
          </a:xfrm>
          <a:prstGeom prst="rect">
            <a:avLst/>
          </a:prstGeom>
        </p:spPr>
        <p:txBody>
          <a:bodyPr lIns="91439" tIns="45719" rIns="91439" bIns="45719">
            <a:noAutofit/>
          </a:bodyPr>
          <a:lstStyle/>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400354"/>
            <a:ext cx="24384000" cy="1551556"/>
          </a:xfrm>
          <a:prstGeom prst="rect">
            <a:avLst/>
          </a:prstGeom>
        </p:spPr>
        <p:txBody>
          <a:bodyPr vert="horz" lIns="91440" tIns="45720" rIns="91440" bIns="45720" rtlCol="0" anchor="ctr">
            <a:normAutofit/>
          </a:bodyPr>
          <a:lstStyle>
            <a:lvl1pPr algn="ctr">
              <a:defRPr sz="9600" b="1">
                <a:solidFill>
                  <a:schemeClr val="tx1">
                    <a:lumMod val="65000"/>
                    <a:lumOff val="35000"/>
                  </a:schemeClr>
                </a:solidFill>
              </a:defRPr>
            </a:lvl1pPr>
          </a:lstStyle>
          <a:p>
            <a:r>
              <a:rPr lang="en-US" dirty="0"/>
              <a:t>Click to edit Master title style</a:t>
            </a:r>
            <a:endParaRPr lang="en-US" dirty="0"/>
          </a:p>
        </p:txBody>
      </p:sp>
      <p:sp>
        <p:nvSpPr>
          <p:cNvPr id="8" name="Rectangle 6"/>
          <p:cNvSpPr/>
          <p:nvPr userDrawn="1"/>
        </p:nvSpPr>
        <p:spPr>
          <a:xfrm>
            <a:off x="0" y="13194704"/>
            <a:ext cx="24384000" cy="52129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10" name="텍스트 개체 틀 2"/>
          <p:cNvSpPr>
            <a:spLocks noGrp="1"/>
          </p:cNvSpPr>
          <p:nvPr>
            <p:ph type="body" sz="quarter" idx="41" hasCustomPrompt="1"/>
          </p:nvPr>
        </p:nvSpPr>
        <p:spPr>
          <a:xfrm>
            <a:off x="0" y="2010763"/>
            <a:ext cx="24384000" cy="838758"/>
          </a:xfrm>
          <a:prstGeom prst="rect">
            <a:avLst/>
          </a:prstGeom>
        </p:spPr>
        <p:txBody>
          <a:bodyPr anchor="ctr"/>
          <a:lstStyle>
            <a:lvl1pPr marL="0" marR="0" indent="0" algn="ctr" defTabSz="1828800" rtl="0" eaLnBrk="1" fontAlgn="auto" latinLnBrk="1" hangingPunct="1">
              <a:lnSpc>
                <a:spcPct val="90000"/>
              </a:lnSpc>
              <a:spcBef>
                <a:spcPts val="2000"/>
              </a:spcBef>
              <a:spcAft>
                <a:spcPts val="0"/>
              </a:spcAft>
              <a:buClrTx/>
              <a:buSzTx/>
              <a:buFontTx/>
              <a:buNone/>
              <a:defRPr sz="4800" b="0">
                <a:solidFill>
                  <a:schemeClr val="tx1">
                    <a:lumMod val="65000"/>
                    <a:lumOff val="35000"/>
                  </a:schemeClr>
                </a:solidFill>
              </a:defRPr>
            </a:lvl1pPr>
          </a:lstStyle>
          <a:p>
            <a:pPr marL="0" marR="0" lvl="0" indent="0" algn="ctr" defTabSz="1828800" rtl="0" eaLnBrk="1" fontAlgn="auto" latinLnBrk="1" hangingPunct="1">
              <a:lnSpc>
                <a:spcPct val="90000"/>
              </a:lnSpc>
              <a:spcBef>
                <a:spcPts val="2000"/>
              </a:spcBef>
              <a:spcAft>
                <a:spcPts val="0"/>
              </a:spcAft>
              <a:buClrTx/>
              <a:buSzTx/>
              <a:buFontTx/>
              <a:buNone/>
              <a:defRPr/>
            </a:pPr>
            <a:r>
              <a:rPr lang="en-US" altLang="ko-KR" dirty="0"/>
              <a:t>Subtitle in this line</a:t>
            </a:r>
            <a:endParaRPr lang="ko-KR" altLang="en-US"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70000" y="812800"/>
            <a:ext cx="21844000" cy="1557437"/>
          </a:xfrm>
          <a:prstGeom prst="rect">
            <a:avLst/>
          </a:prstGeom>
          <a:ln w="12700">
            <a:miter lim="400000"/>
          </a:ln>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1270000" y="4267200"/>
            <a:ext cx="21844000" cy="8432800"/>
          </a:xfrm>
          <a:prstGeom prst="rect">
            <a:avLst/>
          </a:prstGeom>
          <a:ln w="12700">
            <a:miter lim="400000"/>
          </a:ln>
        </p:spPr>
        <p:txBody>
          <a:bodyPr lIns="50800" tIns="50800" rIns="50800" bIns="50800">
            <a:normAutofit/>
          </a:bodyPr>
          <a:lstStyle/>
          <a:p>
            <a:r>
              <a:t>Slide bullet text</a:t>
            </a:r>
          </a:p>
          <a:p>
            <a:pPr lvl="1"/>
          </a:p>
          <a:p>
            <a:pPr lvl="2"/>
          </a:p>
          <a:p>
            <a:pPr lvl="3"/>
          </a:p>
          <a:p>
            <a:pPr lvl="4"/>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000000"/>
        </a:buClr>
        <a:buSzPct val="100000"/>
        <a:buFontTx/>
        <a:buChar char="•"/>
        <a:defRPr sz="4800" b="0" i="0" u="none" strike="noStrike" cap="none" spc="0" baseline="0">
          <a:solidFill>
            <a:srgbClr val="000000"/>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oleObject" Target="../embeddings/Document1.doc"/></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35461"/>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pic>
        <p:nvPicPr>
          <p:cNvPr id="4" name="Picture 3"/>
          <p:cNvPicPr>
            <a:picLocks noChangeAspect="1"/>
          </p:cNvPicPr>
          <p:nvPr/>
        </p:nvPicPr>
        <p:blipFill>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tretch>
            <a:fillRect/>
          </a:stretch>
        </p:blipFill>
        <p:spPr>
          <a:xfrm>
            <a:off x="0" y="3720086"/>
            <a:ext cx="12900121" cy="5665921"/>
          </a:xfrm>
          <a:prstGeom prst="rect">
            <a:avLst/>
          </a:prstGeom>
        </p:spPr>
      </p:pic>
      <p:sp>
        <p:nvSpPr>
          <p:cNvPr id="8" name="Title 1"/>
          <p:cNvSpPr txBox="1"/>
          <p:nvPr/>
        </p:nvSpPr>
        <p:spPr>
          <a:xfrm>
            <a:off x="1355725" y="1294035"/>
            <a:ext cx="21672550" cy="2100797"/>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hangingPunct="1"/>
            <a:r>
              <a:rPr lang="en-US" sz="8000" b="1" dirty="0">
                <a:solidFill>
                  <a:srgbClr val="9E3E34"/>
                </a:solidFill>
              </a:rPr>
              <a:t>Training and Testing LeNet on Jetson Nano </a:t>
            </a:r>
            <a:endParaRPr lang="en-US" sz="8000" b="1" dirty="0">
              <a:solidFill>
                <a:srgbClr val="9E3E34"/>
              </a:solidFill>
            </a:endParaRPr>
          </a:p>
        </p:txBody>
      </p:sp>
      <p:sp>
        <p:nvSpPr>
          <p:cNvPr id="6" name="Title 1"/>
          <p:cNvSpPr txBox="1"/>
          <p:nvPr/>
        </p:nvSpPr>
        <p:spPr>
          <a:xfrm>
            <a:off x="13385800" y="7942580"/>
            <a:ext cx="8824595" cy="145923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4800" dirty="0">
                <a:solidFill>
                  <a:schemeClr val="accent1">
                    <a:lumMod val="75000"/>
                  </a:schemeClr>
                </a:solidFill>
              </a:rPr>
              <a:t>August, 2023</a:t>
            </a:r>
            <a:endParaRPr lang="en-US" sz="4800" dirty="0">
              <a:solidFill>
                <a:schemeClr val="accent1">
                  <a:lumMod val="75000"/>
                </a:schemeClr>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Caffe</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7</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Install Caffe</a:t>
            </a:r>
            <a:r>
              <a:rPr lang="zh-CN" altLang="en-US" sz="8000" b="1" spc="-350" baseline="30000" dirty="0">
                <a:solidFill>
                  <a:schemeClr val="tx1"/>
                </a:solidFill>
                <a:ea typeface="宋体" charset="0"/>
                <a:sym typeface="+mn-ea"/>
              </a:rPr>
              <a:t>【</a:t>
            </a:r>
            <a:r>
              <a:rPr lang="en-US" altLang="zh-CN" sz="8000" b="1" spc="-350" baseline="30000" dirty="0">
                <a:solidFill>
                  <a:schemeClr val="tx1"/>
                </a:solidFill>
                <a:ea typeface="宋体" charset="0"/>
                <a:sym typeface="+mn-ea"/>
              </a:rPr>
              <a:t>2</a:t>
            </a:r>
            <a:r>
              <a:rPr lang="zh-CN" altLang="en-US" sz="8000" b="1" spc="-350" baseline="30000" dirty="0">
                <a:solidFill>
                  <a:schemeClr val="tx1"/>
                </a:solidFill>
                <a:ea typeface="宋体" charset="0"/>
                <a:sym typeface="+mn-ea"/>
              </a:rPr>
              <a:t>】</a:t>
            </a:r>
            <a:r>
              <a:rPr lang="en-US" sz="8000" b="1" dirty="0">
                <a:solidFill>
                  <a:schemeClr val="tx1"/>
                </a:solidFill>
                <a:effectLst>
                  <a:outerShdw blurRad="38100" dist="19050" dir="2700000" algn="tl" rotWithShape="0">
                    <a:schemeClr val="dk1">
                      <a:alpha val="40000"/>
                      <a:alpha val="40000"/>
                    </a:schemeClr>
                  </a:outerShdw>
                </a:effectLst>
              </a:rPr>
              <a:t>  </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6" name="Title 1"/>
          <p:cNvSpPr txBox="1"/>
          <p:nvPr/>
        </p:nvSpPr>
        <p:spPr>
          <a:xfrm>
            <a:off x="1267460" y="3288030"/>
            <a:ext cx="18134330" cy="837120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5400" dirty="0">
                <a:solidFill>
                  <a:schemeClr val="tx1"/>
                </a:solidFill>
                <a:latin typeface="Times New Roman Regular" panose="02020603050405020304" charset="0"/>
                <a:cs typeface="Times New Roman Regular" panose="02020603050405020304" charset="0"/>
              </a:rPr>
              <a:t>Caffe is a deep learning framework made with expression, speed, and modularity in mind.</a:t>
            </a:r>
            <a:endParaRPr lang="en-US" sz="5400" dirty="0">
              <a:solidFill>
                <a:schemeClr val="tx1"/>
              </a:solidFill>
              <a:latin typeface="Times New Roman Regular" panose="02020603050405020304" charset="0"/>
              <a:cs typeface="Times New Roman Regular" panose="02020603050405020304" charset="0"/>
            </a:endParaRPr>
          </a:p>
          <a:p>
            <a:pPr algn="l" hangingPunct="1"/>
            <a:r>
              <a:rPr lang="en-US" sz="5400" dirty="0">
                <a:solidFill>
                  <a:schemeClr val="tx1"/>
                </a:solidFill>
                <a:latin typeface="Times New Roman Regular" panose="02020603050405020304" charset="0"/>
                <a:cs typeface="Times New Roman Regular" panose="02020603050405020304" charset="0"/>
              </a:rPr>
              <a:t>Guidance</a:t>
            </a:r>
            <a:r>
              <a:rPr lang="en-US" sz="5400" spc="-350" baseline="30000" dirty="0">
                <a:solidFill>
                  <a:schemeClr val="tx1"/>
                </a:solidFill>
                <a:uFillTx/>
                <a:latin typeface="Times New Roman Regular" panose="02020603050405020304" charset="0"/>
                <a:cs typeface="Times New Roman Regular" panose="02020603050405020304" charset="0"/>
              </a:rPr>
              <a:t>[3]</a:t>
            </a:r>
            <a:r>
              <a:rPr lang="zh-CN" altLang="en-US" sz="5400" dirty="0">
                <a:solidFill>
                  <a:schemeClr val="tx1"/>
                </a:solidFill>
                <a:latin typeface="Times New Roman Regular" panose="02020603050405020304" charset="0"/>
                <a:ea typeface="宋体" charset="0"/>
                <a:cs typeface="Times New Roman Regular" panose="02020603050405020304" charset="0"/>
              </a:rPr>
              <a:t>：</a:t>
            </a:r>
            <a:endParaRPr lang="en-US" sz="5400" dirty="0">
              <a:solidFill>
                <a:schemeClr val="tx1"/>
              </a:solidFill>
              <a:latin typeface="Times New Roman Regular" panose="02020603050405020304" charset="0"/>
              <a:cs typeface="Times New Roman Regular" panose="02020603050405020304" charset="0"/>
            </a:endParaRPr>
          </a:p>
          <a:p>
            <a:pPr algn="l" hangingPunct="1"/>
            <a:r>
              <a:rPr lang="en-US" sz="5400" dirty="0">
                <a:solidFill>
                  <a:schemeClr val="tx1"/>
                </a:solidFill>
                <a:latin typeface="Times New Roman Regular" panose="02020603050405020304" charset="0"/>
                <a:cs typeface="Times New Roman Regular" panose="02020603050405020304" charset="0"/>
              </a:rPr>
              <a:t>Install </a:t>
            </a:r>
            <a:r>
              <a:rPr lang="en-US" sz="5400" dirty="0">
                <a:solidFill>
                  <a:schemeClr val="tx1"/>
                </a:solidFill>
                <a:latin typeface="Times New Roman Regular" panose="02020603050405020304" charset="0"/>
                <a:cs typeface="Times New Roman Regular" panose="02020603050405020304" charset="0"/>
              </a:rPr>
              <a:t>caffe  on a Jetson Nano with CUDA and cuDNN support. </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Install dependencies</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Download caffe</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Build caffe</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Run your caffe in python3</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Add caffe to your PYTHONPATH</a:t>
            </a: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r>
              <a:rPr lang="en-US" sz="5400" dirty="0">
                <a:solidFill>
                  <a:schemeClr val="tx1"/>
                </a:solidFill>
                <a:latin typeface="Times New Roman Regular" panose="02020603050405020304" charset="0"/>
                <a:cs typeface="Times New Roman Regular" panose="02020603050405020304" charset="0"/>
              </a:rPr>
              <a:t>(Code see append</a:t>
            </a:r>
            <a:r>
              <a:rPr lang="en-US" sz="5400" dirty="0">
                <a:solidFill>
                  <a:schemeClr val="tx1"/>
                </a:solidFill>
                <a:latin typeface="Times New Roman Regular" panose="02020603050405020304" charset="0"/>
                <a:cs typeface="Times New Roman Regular" panose="02020603050405020304" charset="0"/>
              </a:rPr>
              <a:t>ix)</a:t>
            </a:r>
            <a:endParaRPr lang="en-US" sz="5400" dirty="0">
              <a:solidFill>
                <a:schemeClr val="tx1"/>
              </a:solidFill>
              <a:latin typeface="Times New Roman Regular" panose="02020603050405020304" charset="0"/>
              <a:cs typeface="Times New Roman Regular" panose="02020603050405020304" charset="0"/>
            </a:endParaRPr>
          </a:p>
          <a:p>
            <a:pPr algn="l" hangingPunct="1"/>
            <a:r>
              <a:rPr lang="en-US" sz="5400" b="1" dirty="0">
                <a:solidFill>
                  <a:schemeClr val="tx1"/>
                </a:solidFill>
              </a:rPr>
              <a:t> </a:t>
            </a:r>
            <a:endParaRPr lang="zh-CN" altLang="en-US" sz="5400" spc="-350" baseline="30000" dirty="0">
              <a:solidFill>
                <a:schemeClr val="tx1"/>
              </a:solidFill>
              <a:uFillTx/>
              <a:latin typeface="PingFang SC Regular" panose="020B0400000000000000" charset="-122"/>
              <a:ea typeface="PingFang SC Regular"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Caffe</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8</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Install Caffe</a:t>
            </a:r>
            <a:r>
              <a:rPr lang="zh-CN" altLang="en-US" sz="8000" b="1" spc="-350" baseline="30000" dirty="0">
                <a:solidFill>
                  <a:schemeClr val="tx1"/>
                </a:solidFill>
                <a:ea typeface="宋体" charset="0"/>
                <a:sym typeface="+mn-ea"/>
              </a:rPr>
              <a:t>【</a:t>
            </a:r>
            <a:r>
              <a:rPr lang="en-US" altLang="zh-CN" sz="8000" b="1" spc="-350" baseline="30000" dirty="0">
                <a:solidFill>
                  <a:schemeClr val="tx1"/>
                </a:solidFill>
                <a:ea typeface="宋体" charset="0"/>
                <a:sym typeface="+mn-ea"/>
              </a:rPr>
              <a:t>2</a:t>
            </a:r>
            <a:r>
              <a:rPr lang="zh-CN" altLang="en-US" sz="8000" b="1" spc="-350" baseline="30000" dirty="0">
                <a:solidFill>
                  <a:schemeClr val="tx1"/>
                </a:solidFill>
                <a:ea typeface="宋体" charset="0"/>
                <a:sym typeface="+mn-ea"/>
              </a:rPr>
              <a:t>】</a:t>
            </a:r>
            <a:r>
              <a:rPr lang="en-US" sz="8000" b="1" dirty="0">
                <a:solidFill>
                  <a:schemeClr val="tx1"/>
                </a:solidFill>
                <a:effectLst>
                  <a:outerShdw blurRad="38100" dist="19050" dir="2700000" algn="tl" rotWithShape="0">
                    <a:schemeClr val="dk1">
                      <a:alpha val="40000"/>
                      <a:alpha val="40000"/>
                    </a:schemeClr>
                  </a:outerShdw>
                </a:effectLst>
              </a:rPr>
              <a:t>  </a:t>
            </a:r>
            <a:endParaRPr lang="en-US" sz="8000" b="1" dirty="0">
              <a:solidFill>
                <a:schemeClr val="tx1"/>
              </a:solidFill>
              <a:effectLst>
                <a:outerShdw blurRad="38100" dist="19050" dir="2700000" algn="tl" rotWithShape="0">
                  <a:schemeClr val="dk1">
                    <a:alpha val="40000"/>
                    <a:alpha val="40000"/>
                  </a:schemeClr>
                </a:outerShdw>
              </a:effectLst>
            </a:endParaRPr>
          </a:p>
        </p:txBody>
      </p:sp>
      <p:pic>
        <p:nvPicPr>
          <p:cNvPr id="2" name="图片 1" descr="import_caffe"/>
          <p:cNvPicPr>
            <a:picLocks noChangeAspect="1"/>
          </p:cNvPicPr>
          <p:nvPr/>
        </p:nvPicPr>
        <p:blipFill>
          <a:blip r:embed="rId1"/>
          <a:stretch>
            <a:fillRect/>
          </a:stretch>
        </p:blipFill>
        <p:spPr>
          <a:xfrm>
            <a:off x="1267460" y="3547745"/>
            <a:ext cx="20418425" cy="7331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Caffe/LeNet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9</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LeNet</a:t>
            </a:r>
            <a:r>
              <a:rPr lang="zh-CN" altLang="en-US" sz="8000" b="1" spc="-350" baseline="30000" dirty="0">
                <a:solidFill>
                  <a:schemeClr val="tx1"/>
                </a:solidFill>
                <a:ea typeface="宋体" charset="0"/>
                <a:sym typeface="+mn-ea"/>
              </a:rPr>
              <a:t>【</a:t>
            </a:r>
            <a:r>
              <a:rPr lang="en-US" altLang="zh-CN" sz="8000" b="1" spc="-350" baseline="30000" dirty="0">
                <a:solidFill>
                  <a:schemeClr val="tx1"/>
                </a:solidFill>
                <a:ea typeface="宋体" charset="0"/>
                <a:sym typeface="+mn-ea"/>
              </a:rPr>
              <a:t>4</a:t>
            </a:r>
            <a:r>
              <a:rPr lang="zh-CN" altLang="en-US" sz="8000" b="1" spc="-350" baseline="30000" dirty="0">
                <a:solidFill>
                  <a:schemeClr val="tx1"/>
                </a:solidFill>
                <a:ea typeface="宋体" charset="0"/>
                <a:sym typeface="+mn-ea"/>
              </a:rPr>
              <a:t>】</a:t>
            </a:r>
            <a:r>
              <a:rPr lang="en-US" sz="8000" b="1" dirty="0">
                <a:solidFill>
                  <a:schemeClr val="tx1"/>
                </a:solidFill>
                <a:effectLst>
                  <a:outerShdw blurRad="38100" dist="19050" dir="2700000" algn="tl" rotWithShape="0">
                    <a:schemeClr val="dk1">
                      <a:alpha val="40000"/>
                      <a:alpha val="40000"/>
                    </a:schemeClr>
                  </a:outerShdw>
                </a:effectLst>
              </a:rPr>
              <a:t>  </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6" name="Title 1"/>
          <p:cNvSpPr txBox="1"/>
          <p:nvPr/>
        </p:nvSpPr>
        <p:spPr>
          <a:xfrm>
            <a:off x="1267460" y="2832100"/>
            <a:ext cx="18742025" cy="286829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5400" dirty="0">
                <a:solidFill>
                  <a:schemeClr val="tx1"/>
                </a:solidFill>
                <a:latin typeface="Times New Roman Regular" panose="02020603050405020304" charset="0"/>
                <a:cs typeface="Times New Roman Regular" panose="02020603050405020304" charset="0"/>
              </a:rPr>
              <a:t>LeNet is a convolutional neural network structure proposed by LeCun et al. in 1998,</a:t>
            </a:r>
            <a:r>
              <a:rPr lang="zh-CN" altLang="en-US" sz="5400" spc="-350" baseline="30000" dirty="0">
                <a:solidFill>
                  <a:schemeClr val="tx1"/>
                </a:solidFill>
                <a:uFillTx/>
                <a:latin typeface="Times New Roman Regular" panose="02020603050405020304" charset="0"/>
                <a:ea typeface="宋体" charset="0"/>
                <a:cs typeface="Times New Roman Regular" panose="02020603050405020304" charset="0"/>
              </a:rPr>
              <a:t>【</a:t>
            </a:r>
            <a:r>
              <a:rPr lang="en-US" altLang="zh-CN" sz="5400" spc="-350" baseline="30000" dirty="0">
                <a:solidFill>
                  <a:schemeClr val="tx1"/>
                </a:solidFill>
                <a:uFillTx/>
                <a:latin typeface="Times New Roman Regular" panose="02020603050405020304" charset="0"/>
                <a:ea typeface="宋体" charset="0"/>
                <a:cs typeface="Times New Roman Regular" panose="02020603050405020304" charset="0"/>
              </a:rPr>
              <a:t>4</a:t>
            </a:r>
            <a:r>
              <a:rPr lang="zh-CN" altLang="en-US" sz="5400" spc="-350" baseline="30000" dirty="0">
                <a:solidFill>
                  <a:schemeClr val="tx1"/>
                </a:solidFill>
                <a:uFillTx/>
                <a:latin typeface="Times New Roman Regular" panose="02020603050405020304" charset="0"/>
                <a:ea typeface="宋体" charset="0"/>
                <a:cs typeface="Times New Roman Regular" panose="02020603050405020304" charset="0"/>
              </a:rPr>
              <a:t>】</a:t>
            </a:r>
            <a:r>
              <a:rPr lang="en-US" sz="5400" dirty="0">
                <a:solidFill>
                  <a:schemeClr val="tx1"/>
                </a:solidFill>
                <a:latin typeface="Times New Roman Regular" panose="02020603050405020304" charset="0"/>
                <a:cs typeface="Times New Roman Regular" panose="02020603050405020304" charset="0"/>
              </a:rPr>
              <a:t>. In general, LeNet refers to LeNet-5 and is a simple convolutional neural network. </a:t>
            </a:r>
            <a:r>
              <a:rPr lang="en-US" sz="5400" dirty="0">
                <a:solidFill>
                  <a:schemeClr val="tx1"/>
                </a:solidFill>
                <a:latin typeface="Times New Roman Regular" panose="02020603050405020304" charset="0"/>
                <a:cs typeface="Times New Roman Regular" panose="02020603050405020304" charset="0"/>
              </a:rPr>
              <a:t> It performs well in large-scale image processing.</a:t>
            </a:r>
            <a:endParaRPr lang="en-US" sz="5400" dirty="0">
              <a:solidFill>
                <a:schemeClr val="tx1"/>
              </a:solidFill>
              <a:latin typeface="Times New Roman Regular" panose="02020603050405020304" charset="0"/>
              <a:cs typeface="Times New Roman Regular" panose="02020603050405020304" charset="0"/>
            </a:endParaRPr>
          </a:p>
        </p:txBody>
      </p:sp>
      <p:pic>
        <p:nvPicPr>
          <p:cNvPr id="2" name="图片 1" descr="截屏2023-08-20 01.01.24"/>
          <p:cNvPicPr>
            <a:picLocks noChangeAspect="1"/>
          </p:cNvPicPr>
          <p:nvPr/>
        </p:nvPicPr>
        <p:blipFill>
          <a:blip r:embed="rId1"/>
          <a:stretch>
            <a:fillRect/>
          </a:stretch>
        </p:blipFill>
        <p:spPr>
          <a:xfrm>
            <a:off x="2225675" y="5700395"/>
            <a:ext cx="20888325" cy="6534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Caffe/LeNet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10</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LeNet</a:t>
            </a:r>
            <a:r>
              <a:rPr lang="zh-CN" altLang="en-US" sz="8000" b="1" spc="-350" baseline="30000" dirty="0">
                <a:solidFill>
                  <a:schemeClr val="tx1"/>
                </a:solidFill>
                <a:ea typeface="宋体" charset="0"/>
                <a:sym typeface="+mn-ea"/>
              </a:rPr>
              <a:t>【</a:t>
            </a:r>
            <a:r>
              <a:rPr lang="en-US" altLang="zh-CN" sz="8000" b="1" spc="-350" baseline="30000" dirty="0">
                <a:solidFill>
                  <a:schemeClr val="tx1"/>
                </a:solidFill>
                <a:ea typeface="宋体" charset="0"/>
                <a:sym typeface="+mn-ea"/>
              </a:rPr>
              <a:t>4</a:t>
            </a:r>
            <a:r>
              <a:rPr lang="zh-CN" altLang="en-US" sz="8000" b="1" spc="-350" baseline="30000" dirty="0">
                <a:solidFill>
                  <a:schemeClr val="tx1"/>
                </a:solidFill>
                <a:ea typeface="宋体" charset="0"/>
                <a:sym typeface="+mn-ea"/>
              </a:rPr>
              <a:t>】</a:t>
            </a:r>
            <a:r>
              <a:rPr lang="en-US" sz="8000" b="1" dirty="0">
                <a:solidFill>
                  <a:schemeClr val="tx1"/>
                </a:solidFill>
                <a:effectLst>
                  <a:outerShdw blurRad="38100" dist="19050" dir="2700000" algn="tl" rotWithShape="0">
                    <a:schemeClr val="dk1">
                      <a:alpha val="40000"/>
                      <a:alpha val="40000"/>
                    </a:schemeClr>
                  </a:outerShdw>
                </a:effectLst>
              </a:rPr>
              <a:t>  </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6" name="Title 1"/>
          <p:cNvSpPr txBox="1"/>
          <p:nvPr/>
        </p:nvSpPr>
        <p:spPr>
          <a:xfrm>
            <a:off x="1267460" y="6686550"/>
            <a:ext cx="18742025" cy="286829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5400" dirty="0">
                <a:solidFill>
                  <a:schemeClr val="tx1"/>
                </a:solidFill>
                <a:latin typeface="Times New Roman Regular" panose="02020603050405020304" charset="0"/>
                <a:cs typeface="Times New Roman Regular" panose="02020603050405020304" charset="0"/>
              </a:rPr>
              <a:t>Regarding the training method employed by this algorithm, whenever an image is input to the network, it undergoes a process where it is divided into smaller segments referred to as local receptor fields. Given that every neuron or unit within a layer maintains connections to neurons in the preceding layer, these neurons can subsequently identify fundamental visual attributes, like edges and corners, from these local receptor fields. These extracted attributes are then integrated in the later layers of the network to construct more advanced features or mappings.</a:t>
            </a:r>
            <a:endParaRPr lang="en-US" sz="5400" dirty="0">
              <a:solidFill>
                <a:schemeClr val="tx1"/>
              </a:solidFill>
              <a:latin typeface="Times New Roman Regular" panose="02020603050405020304" charset="0"/>
              <a:cs typeface="Times New Roman Regular"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Caffe/LeNet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11</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LeNet </a:t>
            </a:r>
            <a:r>
              <a:rPr lang="en-US" sz="8000" b="1" dirty="0">
                <a:solidFill>
                  <a:schemeClr val="tx1"/>
                </a:solidFill>
                <a:effectLst>
                  <a:outerShdw blurRad="38100" dist="19050" dir="2700000" algn="tl" rotWithShape="0">
                    <a:schemeClr val="dk1">
                      <a:alpha val="40000"/>
                      <a:alpha val="40000"/>
                    </a:schemeClr>
                  </a:outerShdw>
                </a:effectLst>
              </a:rPr>
              <a:t>topology  </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4" name="文本框 3"/>
          <p:cNvSpPr txBox="1"/>
          <p:nvPr/>
        </p:nvSpPr>
        <p:spPr>
          <a:xfrm>
            <a:off x="1267460" y="2650490"/>
            <a:ext cx="10702925" cy="9161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342900" marR="0" indent="-342900" algn="l" defTabSz="825500" rtl="0" fontAlgn="auto" latinLnBrk="0" hangingPunct="0">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rPr>
              <a:t>Convolutional layers</a:t>
            </a:r>
            <a:r>
              <a:rPr kumimoji="0" lang="en-US" altLang="zh-CN" sz="5400" b="0" i="0" baseline="30000">
                <a:ln>
                  <a:noFill/>
                </a:ln>
                <a:solidFill>
                  <a:schemeClr val="accent1"/>
                </a:solidFill>
                <a:effectLst/>
                <a:uFillTx/>
                <a:latin typeface="Times New Roman Regular" panose="02020603050405020304" charset="0"/>
                <a:ea typeface="Graphik"/>
                <a:cs typeface="Times New Roman Regular" panose="02020603050405020304" charset="0"/>
                <a:sym typeface="Graphik"/>
              </a:rPr>
              <a:t>[5]</a:t>
            </a:r>
            <a:endPar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pPr>
            <a:r>
              <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The convolutional layer is the very first layer where we extract features from the images in our datasets. Due to the fact that pixels are only related to the adjacent and close pixels, convolution allows us to preserve the relationship between different parts of an image. Convolution is basically filtering the image with a smaller pixel filter to decrease the size of the image without losing the relationship between pixels. </a:t>
            </a: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342900" marR="0" indent="-342900" algn="l" defTabSz="825500" rtl="0" fontAlgn="auto" latinLnBrk="0" hangingPunct="0">
              <a:lnSpc>
                <a:spcPct val="100000"/>
              </a:lnSpc>
              <a:spcBef>
                <a:spcPts val="0"/>
              </a:spcBef>
              <a:spcAft>
                <a:spcPts val="0"/>
              </a:spcAft>
              <a:buClrTx/>
              <a:buSzTx/>
              <a:buFont typeface="Arial" panose="020B0704020202020204" pitchFamily="34" charset="0"/>
              <a:buChar char="•"/>
            </a:pP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pic>
        <p:nvPicPr>
          <p:cNvPr id="7" name="图片 6" descr="截屏2023-08-20 01.45.28"/>
          <p:cNvPicPr>
            <a:picLocks noChangeAspect="1"/>
          </p:cNvPicPr>
          <p:nvPr/>
        </p:nvPicPr>
        <p:blipFill>
          <a:blip r:embed="rId1"/>
          <a:stretch>
            <a:fillRect/>
          </a:stretch>
        </p:blipFill>
        <p:spPr>
          <a:xfrm>
            <a:off x="1960880" y="9669780"/>
            <a:ext cx="8801100" cy="3276600"/>
          </a:xfrm>
          <a:prstGeom prst="rect">
            <a:avLst/>
          </a:prstGeom>
        </p:spPr>
      </p:pic>
      <p:pic>
        <p:nvPicPr>
          <p:cNvPr id="6" name="图片 5" descr="IMG_4461"/>
          <p:cNvPicPr>
            <a:picLocks noChangeAspect="1"/>
          </p:cNvPicPr>
          <p:nvPr/>
        </p:nvPicPr>
        <p:blipFill>
          <a:blip r:embed="rId2"/>
          <a:srcRect l="1086"/>
          <a:stretch>
            <a:fillRect/>
          </a:stretch>
        </p:blipFill>
        <p:spPr>
          <a:xfrm>
            <a:off x="13272135" y="1779905"/>
            <a:ext cx="9841865" cy="1036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Caffe/LeNet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12</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LeNet </a:t>
            </a:r>
            <a:r>
              <a:rPr lang="en-US" sz="8000" b="1" dirty="0">
                <a:solidFill>
                  <a:schemeClr val="tx1"/>
                </a:solidFill>
                <a:effectLst>
                  <a:outerShdw blurRad="38100" dist="19050" dir="2700000" algn="tl" rotWithShape="0">
                    <a:schemeClr val="dk1">
                      <a:alpha val="40000"/>
                      <a:alpha val="40000"/>
                    </a:schemeClr>
                  </a:outerShdw>
                </a:effectLst>
              </a:rPr>
              <a:t>topology  </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4" name="文本框 3"/>
          <p:cNvSpPr txBox="1"/>
          <p:nvPr/>
        </p:nvSpPr>
        <p:spPr>
          <a:xfrm>
            <a:off x="1267460" y="3074670"/>
            <a:ext cx="10702925" cy="47237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685800" marR="0" indent="-685800" algn="l" defTabSz="825500" rtl="0" fontAlgn="auto" latinLnBrk="0" hangingPunct="0">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rPr>
              <a:t>Pooling layers</a:t>
            </a:r>
            <a:r>
              <a:rPr kumimoji="0" lang="en-US" altLang="zh-CN" sz="5400" b="0" i="0" baseline="30000">
                <a:ln>
                  <a:noFill/>
                </a:ln>
                <a:solidFill>
                  <a:schemeClr val="accent1"/>
                </a:solidFill>
                <a:effectLst/>
                <a:uFillTx/>
                <a:latin typeface="Times New Roman Regular" panose="02020603050405020304" charset="0"/>
                <a:ea typeface="Graphik"/>
                <a:cs typeface="Times New Roman Regular" panose="02020603050405020304" charset="0"/>
                <a:sym typeface="Graphik"/>
              </a:rPr>
              <a:t>[5]</a:t>
            </a:r>
            <a:endPar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r>
              <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Insert pooling layers after each convolution layer to reduce the spatial size of the representation in order to  reduce the computational complexity. And also solve the overfitting problems. Max pooling is selecting a pooling size and stride to choose max value inside these pixels.</a:t>
            </a: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pic>
        <p:nvPicPr>
          <p:cNvPr id="2" name="图片 1" descr="截屏2023-08-20 01.50.05"/>
          <p:cNvPicPr>
            <a:picLocks noChangeAspect="1"/>
          </p:cNvPicPr>
          <p:nvPr/>
        </p:nvPicPr>
        <p:blipFill>
          <a:blip r:embed="rId1"/>
          <a:stretch>
            <a:fillRect/>
          </a:stretch>
        </p:blipFill>
        <p:spPr>
          <a:xfrm>
            <a:off x="1850390" y="7798435"/>
            <a:ext cx="8532495" cy="4254500"/>
          </a:xfrm>
          <a:prstGeom prst="rect">
            <a:avLst/>
          </a:prstGeom>
        </p:spPr>
      </p:pic>
      <p:pic>
        <p:nvPicPr>
          <p:cNvPr id="6" name="图片 5" descr="IMG_4461"/>
          <p:cNvPicPr>
            <a:picLocks noChangeAspect="1"/>
          </p:cNvPicPr>
          <p:nvPr/>
        </p:nvPicPr>
        <p:blipFill>
          <a:blip r:embed="rId2"/>
          <a:srcRect l="1086"/>
          <a:stretch>
            <a:fillRect/>
          </a:stretch>
        </p:blipFill>
        <p:spPr>
          <a:xfrm>
            <a:off x="13272135" y="1779905"/>
            <a:ext cx="9841865" cy="1036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Caffe/LeNet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13</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LeNet </a:t>
            </a:r>
            <a:r>
              <a:rPr lang="en-US" sz="8000" b="1" dirty="0">
                <a:solidFill>
                  <a:schemeClr val="tx1"/>
                </a:solidFill>
                <a:effectLst>
                  <a:outerShdw blurRad="38100" dist="19050" dir="2700000" algn="tl" rotWithShape="0">
                    <a:schemeClr val="dk1">
                      <a:alpha val="40000"/>
                      <a:alpha val="40000"/>
                    </a:schemeClr>
                  </a:outerShdw>
                </a:effectLst>
              </a:rPr>
              <a:t>topology  </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4" name="文本框 3"/>
          <p:cNvSpPr txBox="1"/>
          <p:nvPr/>
        </p:nvSpPr>
        <p:spPr>
          <a:xfrm>
            <a:off x="1267460" y="2212340"/>
            <a:ext cx="10924540" cy="6247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342900" marR="0" indent="-342900" algn="l" defTabSz="825500" rtl="0" fontAlgn="auto" latinLnBrk="0" hangingPunct="0">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rPr>
              <a:t>Fully connected layers</a:t>
            </a:r>
            <a:r>
              <a:rPr lang="en-US" altLang="zh-CN" sz="5400" baseline="30000">
                <a:solidFill>
                  <a:schemeClr val="accent1"/>
                </a:solidFill>
                <a:latin typeface="Times New Roman Regular" panose="02020603050405020304" charset="0"/>
                <a:cs typeface="Times New Roman Regular" panose="02020603050405020304" charset="0"/>
                <a:sym typeface="Graphik"/>
              </a:rPr>
              <a:t>[5]</a:t>
            </a:r>
            <a:endPar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r>
              <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A fully connected network is our RegularNet where each parameter is linked to one another to determine the true relation and effect of each parameter on the labels. Since our time-space complexity is vastly reduced thanks to convolution and pooling layers, we can construct a fully connected network in the end to classify our images.</a:t>
            </a: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pic>
        <p:nvPicPr>
          <p:cNvPr id="2" name="图片 1" descr="截屏2023-08-20 01.54.16"/>
          <p:cNvPicPr>
            <a:picLocks noChangeAspect="1"/>
          </p:cNvPicPr>
          <p:nvPr/>
        </p:nvPicPr>
        <p:blipFill>
          <a:blip r:embed="rId1"/>
          <a:stretch>
            <a:fillRect/>
          </a:stretch>
        </p:blipFill>
        <p:spPr>
          <a:xfrm>
            <a:off x="3131185" y="8497570"/>
            <a:ext cx="6324600" cy="4445000"/>
          </a:xfrm>
          <a:prstGeom prst="rect">
            <a:avLst/>
          </a:prstGeom>
        </p:spPr>
      </p:pic>
      <p:pic>
        <p:nvPicPr>
          <p:cNvPr id="6" name="图片 5" descr="IMG_4461"/>
          <p:cNvPicPr>
            <a:picLocks noChangeAspect="1"/>
          </p:cNvPicPr>
          <p:nvPr/>
        </p:nvPicPr>
        <p:blipFill>
          <a:blip r:embed="rId2"/>
          <a:srcRect l="1086"/>
          <a:stretch>
            <a:fillRect/>
          </a:stretch>
        </p:blipFill>
        <p:spPr>
          <a:xfrm>
            <a:off x="13272135" y="1779905"/>
            <a:ext cx="9841865" cy="1036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Caffe/LeNet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14</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LeNet </a:t>
            </a:r>
            <a:r>
              <a:rPr lang="en-US" sz="8000" b="1" dirty="0">
                <a:solidFill>
                  <a:schemeClr val="tx1"/>
                </a:solidFill>
                <a:effectLst>
                  <a:outerShdw blurRad="38100" dist="19050" dir="2700000" algn="tl" rotWithShape="0">
                    <a:schemeClr val="dk1">
                      <a:alpha val="40000"/>
                      <a:alpha val="40000"/>
                    </a:schemeClr>
                  </a:outerShdw>
                </a:effectLst>
              </a:rPr>
              <a:t>topology  </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4" name="文本框 3"/>
          <p:cNvSpPr txBox="1"/>
          <p:nvPr/>
        </p:nvSpPr>
        <p:spPr>
          <a:xfrm>
            <a:off x="1267460" y="3288030"/>
            <a:ext cx="10924540" cy="6247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342900" marR="0" indent="-342900" algn="l" defTabSz="825500" rtl="0" fontAlgn="auto" latinLnBrk="0" hangingPunct="0">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rPr>
              <a:t>Activation function ReLU</a:t>
            </a:r>
            <a:r>
              <a:rPr lang="en-US" altLang="zh-CN" sz="5400" baseline="30000">
                <a:solidFill>
                  <a:schemeClr val="accent1"/>
                </a:solidFill>
                <a:latin typeface="Times New Roman Regular" panose="02020603050405020304" charset="0"/>
                <a:cs typeface="Times New Roman Regular" panose="02020603050405020304" charset="0"/>
                <a:sym typeface="Graphik"/>
              </a:rPr>
              <a:t>[5]</a:t>
            </a:r>
            <a:endPar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r>
              <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In this project, ReLU(Rectified linear unit) is used as activation function in fully connected layer. ReL</a:t>
            </a:r>
            <a:r>
              <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U makes the output of some neurons become 0, creating sparsity in the network and reducing the interdependence of parameters, thereby alleviating the occurrence of overfitting issues.</a:t>
            </a: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pic>
        <p:nvPicPr>
          <p:cNvPr id="6" name="图片 5" descr="截屏2023-08-24 12.43.15"/>
          <p:cNvPicPr>
            <a:picLocks noChangeAspect="1"/>
          </p:cNvPicPr>
          <p:nvPr/>
        </p:nvPicPr>
        <p:blipFill>
          <a:blip r:embed="rId1"/>
          <a:stretch>
            <a:fillRect/>
          </a:stretch>
        </p:blipFill>
        <p:spPr>
          <a:xfrm>
            <a:off x="1973580" y="8411845"/>
            <a:ext cx="9025890" cy="3157220"/>
          </a:xfrm>
          <a:prstGeom prst="rect">
            <a:avLst/>
          </a:prstGeom>
        </p:spPr>
      </p:pic>
      <p:pic>
        <p:nvPicPr>
          <p:cNvPr id="7" name="图片 6" descr="IMG_4461"/>
          <p:cNvPicPr>
            <a:picLocks noChangeAspect="1"/>
          </p:cNvPicPr>
          <p:nvPr/>
        </p:nvPicPr>
        <p:blipFill>
          <a:blip r:embed="rId2"/>
          <a:srcRect l="1086"/>
          <a:stretch>
            <a:fillRect/>
          </a:stretch>
        </p:blipFill>
        <p:spPr>
          <a:xfrm>
            <a:off x="13272135" y="1779905"/>
            <a:ext cx="9841865" cy="1036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Caffe/LeNet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15</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LeNet </a:t>
            </a:r>
            <a:r>
              <a:rPr lang="en-US" sz="8000" b="1" dirty="0">
                <a:solidFill>
                  <a:schemeClr val="tx1"/>
                </a:solidFill>
                <a:effectLst>
                  <a:outerShdw blurRad="38100" dist="19050" dir="2700000" algn="tl" rotWithShape="0">
                    <a:schemeClr val="dk1">
                      <a:alpha val="40000"/>
                      <a:alpha val="40000"/>
                    </a:schemeClr>
                  </a:outerShdw>
                </a:effectLst>
              </a:rPr>
              <a:t>topology  </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4" name="文本框 3"/>
          <p:cNvSpPr txBox="1"/>
          <p:nvPr/>
        </p:nvSpPr>
        <p:spPr>
          <a:xfrm>
            <a:off x="1267460" y="3734435"/>
            <a:ext cx="10924540" cy="6247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342900" marR="0" indent="-342900" algn="l" defTabSz="825500" rtl="0" fontAlgn="auto" latinLnBrk="0" hangingPunct="0">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rPr>
              <a:t>Loss function Softmax</a:t>
            </a:r>
            <a:r>
              <a:rPr lang="en-US" altLang="zh-CN" sz="5400" baseline="30000">
                <a:solidFill>
                  <a:schemeClr val="accent1"/>
                </a:solidFill>
                <a:latin typeface="Times New Roman Regular" panose="02020603050405020304" charset="0"/>
                <a:cs typeface="Times New Roman Regular" panose="02020603050405020304" charset="0"/>
                <a:sym typeface="Graphik"/>
              </a:rPr>
              <a:t>[5]</a:t>
            </a:r>
            <a:endPar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r>
              <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In this project, we use softmax layer as the output layer. The Sigmoid is a S-shaped response function that returns 0 or 1 in the output. Using Softmax as a loss function is particularly advantageous for multiclass classification tasks as it provides probabilistic interpretations, has well-defined gradients, ensures proper normalization, and is effective in minimizing classification errors.</a:t>
            </a: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pic>
        <p:nvPicPr>
          <p:cNvPr id="2" name="图片 1" descr="截屏2023-08-24 12.50.56"/>
          <p:cNvPicPr>
            <a:picLocks noChangeAspect="1"/>
          </p:cNvPicPr>
          <p:nvPr/>
        </p:nvPicPr>
        <p:blipFill>
          <a:blip r:embed="rId1"/>
          <a:stretch>
            <a:fillRect/>
          </a:stretch>
        </p:blipFill>
        <p:spPr>
          <a:xfrm>
            <a:off x="2386330" y="9088120"/>
            <a:ext cx="8686800" cy="3149600"/>
          </a:xfrm>
          <a:prstGeom prst="rect">
            <a:avLst/>
          </a:prstGeom>
        </p:spPr>
      </p:pic>
      <p:pic>
        <p:nvPicPr>
          <p:cNvPr id="7" name="图片 6" descr="截屏2023-08-24 12.50.56"/>
          <p:cNvPicPr>
            <a:picLocks noChangeAspect="1"/>
          </p:cNvPicPr>
          <p:nvPr/>
        </p:nvPicPr>
        <p:blipFill>
          <a:blip r:embed="rId1"/>
          <a:stretch>
            <a:fillRect/>
          </a:stretch>
        </p:blipFill>
        <p:spPr>
          <a:xfrm>
            <a:off x="2204085" y="9088120"/>
            <a:ext cx="8686800" cy="3149600"/>
          </a:xfrm>
          <a:prstGeom prst="rect">
            <a:avLst/>
          </a:prstGeom>
        </p:spPr>
      </p:pic>
      <p:pic>
        <p:nvPicPr>
          <p:cNvPr id="9" name="图片 8" descr="IMG_4461"/>
          <p:cNvPicPr>
            <a:picLocks noChangeAspect="1"/>
          </p:cNvPicPr>
          <p:nvPr/>
        </p:nvPicPr>
        <p:blipFill>
          <a:blip r:embed="rId2"/>
          <a:srcRect l="1086"/>
          <a:stretch>
            <a:fillRect/>
          </a:stretch>
        </p:blipFill>
        <p:spPr>
          <a:xfrm>
            <a:off x="13272135" y="1779905"/>
            <a:ext cx="9841865" cy="1036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Caffe/MNIST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16</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MNIST database</a:t>
            </a:r>
            <a:r>
              <a:rPr lang="zh-CN" altLang="en-US"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a:t>
            </a:r>
            <a:r>
              <a:rPr lang="en-US" altLang="zh-CN"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6</a:t>
            </a:r>
            <a:r>
              <a:rPr lang="zh-CN" altLang="en-US"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4" name="文本框 3"/>
          <p:cNvSpPr txBox="1"/>
          <p:nvPr/>
        </p:nvSpPr>
        <p:spPr>
          <a:xfrm>
            <a:off x="1267460" y="1713230"/>
            <a:ext cx="10514965" cy="102895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R="0" algn="l" defTabSz="825500" rtl="0" fontAlgn="auto" latinLnBrk="0" hangingPunct="0">
              <a:lnSpc>
                <a:spcPct val="100000"/>
              </a:lnSpc>
              <a:spcBef>
                <a:spcPts val="0"/>
              </a:spcBef>
              <a:spcAft>
                <a:spcPts val="0"/>
              </a:spcAft>
              <a:buClrTx/>
              <a:buSzTx/>
              <a:buFont typeface="Arial" panose="020B0704020202020204" pitchFamily="34" charset="0"/>
            </a:pPr>
            <a:r>
              <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The MNIST database (Modified National Institute of Standards and Technology database) is a large database of handwritten digits that is commonly used for training various image processing systems. The black and white images from NIST were normalized to fit into a 28x28 pixel bounding box and anti-aliased, which introduced grayscale levels. The MNIST database contains 60,000 training images and 10,000 testing images. It normally can be used to test the performance of an CNN(Convolutional Neural Network).  </a:t>
            </a:r>
            <a:r>
              <a:rPr kumimoji="0" lang="en-US" altLang="zh-CN" sz="4000" b="0" i="0" baseline="30000">
                <a:ln>
                  <a:noFill/>
                </a:ln>
                <a:solidFill>
                  <a:srgbClr val="000000"/>
                </a:solidFill>
                <a:effectLst/>
                <a:uFillTx/>
                <a:latin typeface="Times New Roman Regular" panose="02020603050405020304" charset="0"/>
                <a:ea typeface="Graphik"/>
                <a:cs typeface="Times New Roman Regular" panose="02020603050405020304" charset="0"/>
                <a:sym typeface="Graphik"/>
              </a:rPr>
              <a:t>[6]</a:t>
            </a:r>
            <a:endParaRPr kumimoji="0" lang="en-US" altLang="zh-CN" sz="4000" b="0" i="0" u="none" strike="noStrike" cap="none" spc="0" normalizeH="0" baseline="3000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pic>
        <p:nvPicPr>
          <p:cNvPr id="7" name="图片 6" descr="截屏2023-08-20 05.32.19"/>
          <p:cNvPicPr>
            <a:picLocks noChangeAspect="1"/>
          </p:cNvPicPr>
          <p:nvPr/>
        </p:nvPicPr>
        <p:blipFill>
          <a:blip r:embed="rId1"/>
          <a:stretch>
            <a:fillRect/>
          </a:stretch>
        </p:blipFill>
        <p:spPr>
          <a:xfrm>
            <a:off x="12181205" y="3288030"/>
            <a:ext cx="11701145" cy="8444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8" name="Title 1"/>
          <p:cNvSpPr txBox="1"/>
          <p:nvPr/>
        </p:nvSpPr>
        <p:spPr>
          <a:xfrm>
            <a:off x="1267460" y="1235075"/>
            <a:ext cx="22193885" cy="205359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8000" b="1" dirty="0">
                <a:solidFill>
                  <a:schemeClr val="tx1"/>
                </a:solidFill>
                <a:effectLst>
                  <a:outerShdw blurRad="38100" dist="19050" dir="2700000" algn="tl" rotWithShape="0">
                    <a:schemeClr val="dk1">
                      <a:alpha val="40000"/>
                      <a:alpha val="40000"/>
                    </a:schemeClr>
                  </a:outerShdw>
                </a:effectLst>
              </a:rPr>
              <a:t>Overview  </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6" name="Title 1"/>
          <p:cNvSpPr txBox="1"/>
          <p:nvPr/>
        </p:nvSpPr>
        <p:spPr>
          <a:xfrm>
            <a:off x="1267460" y="3288030"/>
            <a:ext cx="18134330" cy="762444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marL="685800" indent="-685800" algn="l" hangingPunct="1">
              <a:buFont typeface="Arial" panose="020B0704020202020204" pitchFamily="34" charset="0"/>
              <a:buChar char="•"/>
            </a:pP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endParaRPr lang="en-US" sz="5400" dirty="0">
              <a:solidFill>
                <a:schemeClr val="tx1"/>
              </a:solidFill>
              <a:latin typeface="Times New Roman Regular" panose="02020603050405020304" charset="0"/>
              <a:cs typeface="Times New Roman Regular" panose="02020603050405020304" charset="0"/>
            </a:endParaRPr>
          </a:p>
          <a:p>
            <a:pPr algn="l" hangingPunct="1"/>
            <a:r>
              <a:rPr lang="en-US" sz="5400" b="1" dirty="0">
                <a:solidFill>
                  <a:schemeClr val="tx1"/>
                </a:solidFill>
              </a:rPr>
              <a:t> </a:t>
            </a:r>
            <a:endParaRPr lang="zh-CN" altLang="en-US" sz="5400" spc="-350" baseline="30000" dirty="0">
              <a:solidFill>
                <a:schemeClr val="tx1"/>
              </a:solidFill>
              <a:uFillTx/>
              <a:latin typeface="PingFang SC Regular" panose="020B0400000000000000" charset="-122"/>
              <a:ea typeface="PingFang SC Regular" panose="020B0400000000000000" charset="-122"/>
            </a:endParaRPr>
          </a:p>
        </p:txBody>
      </p:sp>
      <p:sp>
        <p:nvSpPr>
          <p:cNvPr id="2" name="文本框 1"/>
          <p:cNvSpPr txBox="1"/>
          <p:nvPr/>
        </p:nvSpPr>
        <p:spPr>
          <a:xfrm>
            <a:off x="2165350" y="3711575"/>
            <a:ext cx="20948650" cy="92424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mn-lt"/>
                <a:ea typeface="Graphik"/>
                <a:cs typeface="+mn-lt"/>
                <a:sym typeface="Graphik"/>
              </a:rPr>
              <a:t>1. Jetson Nano       </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1299845" marR="0" indent="-6858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Introduction of Jetson Nano</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1299845" marR="0" indent="-6858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Setup and Initialization</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r>
              <a:rPr kumimoji="0" lang="en-US" altLang="zh-CN" sz="5400" b="0" i="0" u="none" strike="noStrike" cap="none" spc="0" normalizeH="0" baseline="0">
                <a:ln>
                  <a:noFill/>
                </a:ln>
                <a:solidFill>
                  <a:srgbClr val="000000"/>
                </a:solidFill>
                <a:effectLst/>
                <a:uFillTx/>
                <a:latin typeface="+mn-lt"/>
                <a:ea typeface="Graphik"/>
                <a:cs typeface="+mn-lt"/>
                <a:sym typeface="Graphik"/>
              </a:rPr>
              <a:t>2. Caffe</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1299845" marR="0" indent="-6858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Install caffe</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1299845" marR="0" indent="-6858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LeNet</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2534285" marR="0" indent="-9144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Layers</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2534285" marR="0" indent="-9144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Solver</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1299845" marR="0" indent="-6858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MNIST</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1299845" marR="0" indent="-6858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Training and testing</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LeNet/Layers</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17</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Construct LeNet </a:t>
            </a:r>
            <a:r>
              <a:rPr lang="en-US" sz="8000" b="1" dirty="0">
                <a:solidFill>
                  <a:schemeClr val="tx1"/>
                </a:solidFill>
                <a:effectLst>
                  <a:outerShdw blurRad="38100" dist="19050" dir="2700000" algn="tl" rotWithShape="0">
                    <a:schemeClr val="dk1">
                      <a:alpha val="40000"/>
                      <a:alpha val="40000"/>
                    </a:schemeClr>
                  </a:outerShdw>
                </a:effectLst>
              </a:rPr>
              <a:t>layers with Caffe</a:t>
            </a:r>
            <a:r>
              <a:rPr lang="zh-CN" altLang="en-US"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a:t>
            </a:r>
            <a:r>
              <a:rPr lang="en-US" altLang="zh-CN"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7</a:t>
            </a:r>
            <a:r>
              <a:rPr lang="zh-CN" altLang="en-US"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267460" y="2585085"/>
            <a:ext cx="21326475" cy="763397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endParaRPr lang="en-US" sz="5400" dirty="0">
              <a:solidFill>
                <a:schemeClr val="tx1"/>
              </a:solidFill>
              <a:latin typeface="Times New Roman Regular" panose="02020603050405020304" charset="0"/>
              <a:cs typeface="Times New Roman Regular" panose="02020603050405020304" charset="0"/>
            </a:endParaRPr>
          </a:p>
          <a:p>
            <a:pPr algn="l" hangingPunct="1"/>
            <a:endParaRPr lang="en-US" sz="5400" dirty="0">
              <a:solidFill>
                <a:schemeClr val="tx1"/>
              </a:solidFill>
              <a:latin typeface="Times New Roman Regular" panose="02020603050405020304" charset="0"/>
              <a:cs typeface="Times New Roman Regular" panose="02020603050405020304" charset="0"/>
            </a:endParaRPr>
          </a:p>
          <a:p>
            <a:pPr algn="l" hangingPunct="1"/>
            <a:r>
              <a:rPr lang="en-US" sz="5400" dirty="0">
                <a:solidFill>
                  <a:schemeClr val="tx1"/>
                </a:solidFill>
                <a:latin typeface="Times New Roman Regular" panose="02020603050405020304" charset="0"/>
                <a:cs typeface="Times New Roman Regular" panose="02020603050405020304" charset="0"/>
              </a:rPr>
              <a:t>The network defines the entire model bottom-to-top from input data to loss. As data and derivatives flow through the network in the forward and backward passes Caffe stores, communicates, and manipulates the information as blobs: </a:t>
            </a:r>
            <a:r>
              <a:rPr lang="en-US" sz="5400" dirty="0">
                <a:solidFill>
                  <a:schemeClr val="accent1"/>
                </a:solidFill>
                <a:latin typeface="Times New Roman Regular" panose="02020603050405020304" charset="0"/>
                <a:cs typeface="Times New Roman Regular" panose="02020603050405020304" charset="0"/>
              </a:rPr>
              <a:t>the blob is the standard array and unified memory interface for the framework. </a:t>
            </a:r>
            <a:r>
              <a:rPr lang="en-US" sz="5400" dirty="0">
                <a:solidFill>
                  <a:schemeClr val="tx1"/>
                </a:solidFill>
                <a:latin typeface="Times New Roman Regular" panose="02020603050405020304" charset="0"/>
                <a:cs typeface="Times New Roman Regular" panose="02020603050405020304" charset="0"/>
              </a:rPr>
              <a:t>The layer comes next as the foundation of both model and computation. </a:t>
            </a:r>
            <a:endParaRPr lang="en-US" sz="5400" dirty="0">
              <a:solidFill>
                <a:schemeClr val="tx1"/>
              </a:solidFill>
              <a:latin typeface="Times New Roman Regular" panose="02020603050405020304" charset="0"/>
              <a:cs typeface="Times New Roman Regular" panose="02020603050405020304" charset="0"/>
            </a:endParaRPr>
          </a:p>
          <a:p>
            <a:pPr algn="l" hangingPunct="1"/>
            <a:r>
              <a:rPr lang="en-US" sz="5400" dirty="0">
                <a:solidFill>
                  <a:schemeClr val="tx1"/>
                </a:solidFill>
                <a:latin typeface="Times New Roman Regular" panose="02020603050405020304" charset="0"/>
                <a:cs typeface="Times New Roman Regular" panose="02020603050405020304" charset="0"/>
              </a:rPr>
              <a:t>A layer takes input through bottom connections and makes output through top connections. The models are defined in plaintext protocol buffer schema(prototxt). </a:t>
            </a:r>
            <a:endParaRPr lang="en-US" sz="5400" dirty="0">
              <a:solidFill>
                <a:schemeClr val="tx1"/>
              </a:solidFill>
              <a:latin typeface="Times New Roman Regular" panose="02020603050405020304" charset="0"/>
              <a:cs typeface="Times New Roman Regular" panose="02020603050405020304" charset="0"/>
            </a:endParaRPr>
          </a:p>
          <a:p>
            <a:pPr algn="l" hangingPunct="1"/>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p:txBody>
      </p:sp>
      <p:sp>
        <p:nvSpPr>
          <p:cNvPr id="3" name="Title 1"/>
          <p:cNvSpPr txBox="1"/>
          <p:nvPr/>
        </p:nvSpPr>
        <p:spPr>
          <a:xfrm>
            <a:off x="1267460" y="8383905"/>
            <a:ext cx="18742025" cy="456247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marL="685800" indent="-685800" algn="l" hangingPunct="1">
              <a:buFont typeface="Arial" panose="020B0704020202020204" pitchFamily="34" charset="0"/>
              <a:buChar char="•"/>
            </a:pPr>
            <a:r>
              <a:rPr lang="en-US" sz="44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rPr>
              <a:t>Writing Layer Rules</a:t>
            </a:r>
            <a:r>
              <a:rPr lang="en-US" sz="4400" dirty="0">
                <a:solidFill>
                  <a:schemeClr val="tx1"/>
                </a:solidFill>
                <a:latin typeface="Times New Roman Regular" panose="02020603050405020304" charset="0"/>
                <a:cs typeface="Times New Roman Regular" panose="02020603050405020304" charset="0"/>
              </a:rPr>
              <a:t>:</a:t>
            </a:r>
            <a:endParaRPr lang="en-US" sz="4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4400" dirty="0">
              <a:solidFill>
                <a:schemeClr val="tx1"/>
              </a:solidFill>
              <a:latin typeface="Times New Roman Regular" panose="02020603050405020304" charset="0"/>
              <a:cs typeface="Times New Roman Regular" panose="02020603050405020304" charset="0"/>
            </a:endParaRPr>
          </a:p>
          <a:p>
            <a:pPr algn="l" hangingPunct="1"/>
            <a:r>
              <a:rPr lang="en-US" sz="4400" dirty="0">
                <a:solidFill>
                  <a:schemeClr val="accent1"/>
                </a:solidFill>
                <a:latin typeface="Times New Roman Regular" panose="02020603050405020304" charset="0"/>
                <a:cs typeface="Times New Roman Regular" panose="02020603050405020304" charset="0"/>
              </a:rPr>
              <a:t>layer {</a:t>
            </a:r>
            <a:endParaRPr lang="en-US" sz="4400" dirty="0">
              <a:solidFill>
                <a:schemeClr val="accent1"/>
              </a:solidFill>
              <a:latin typeface="Times New Roman Regular" panose="02020603050405020304" charset="0"/>
              <a:cs typeface="Times New Roman Regular" panose="02020603050405020304" charset="0"/>
            </a:endParaRPr>
          </a:p>
          <a:p>
            <a:pPr algn="l" hangingPunct="1"/>
            <a:r>
              <a:rPr lang="en-US" sz="4400" dirty="0">
                <a:solidFill>
                  <a:schemeClr val="accent1"/>
                </a:solidFill>
                <a:latin typeface="Times New Roman Regular" panose="02020603050405020304" charset="0"/>
                <a:cs typeface="Times New Roman Regular" panose="02020603050405020304" charset="0"/>
              </a:rPr>
              <a:t>  // ...layer definition...</a:t>
            </a:r>
            <a:endParaRPr lang="en-US" sz="4400" dirty="0">
              <a:solidFill>
                <a:schemeClr val="accent1"/>
              </a:solidFill>
              <a:latin typeface="Times New Roman Regular" panose="02020603050405020304" charset="0"/>
              <a:cs typeface="Times New Roman Regular" panose="02020603050405020304" charset="0"/>
            </a:endParaRPr>
          </a:p>
          <a:p>
            <a:pPr algn="l" hangingPunct="1"/>
            <a:r>
              <a:rPr lang="en-US" sz="4400" dirty="0">
                <a:solidFill>
                  <a:schemeClr val="accent1"/>
                </a:solidFill>
                <a:latin typeface="Times New Roman Regular" panose="02020603050405020304" charset="0"/>
                <a:cs typeface="Times New Roman Regular" panose="02020603050405020304" charset="0"/>
              </a:rPr>
              <a:t>  include: { phase: TRAIN }</a:t>
            </a:r>
            <a:endParaRPr lang="en-US" sz="4400" dirty="0">
              <a:solidFill>
                <a:schemeClr val="accent1"/>
              </a:solidFill>
              <a:latin typeface="Times New Roman Regular" panose="02020603050405020304" charset="0"/>
              <a:cs typeface="Times New Roman Regular" panose="02020603050405020304" charset="0"/>
            </a:endParaRPr>
          </a:p>
          <a:p>
            <a:pPr algn="l" hangingPunct="1"/>
            <a:r>
              <a:rPr lang="en-US" sz="4400" dirty="0">
                <a:solidFill>
                  <a:schemeClr val="accent1"/>
                </a:solidFill>
                <a:latin typeface="Times New Roman Regular" panose="02020603050405020304" charset="0"/>
                <a:cs typeface="Times New Roman Regular" panose="02020603050405020304" charset="0"/>
              </a:rPr>
              <a:t>}</a:t>
            </a:r>
            <a:endParaRPr lang="en-US" sz="4400" dirty="0">
              <a:solidFill>
                <a:schemeClr val="accent1"/>
              </a:solidFill>
              <a:latin typeface="Times New Roman Regular" panose="02020603050405020304" charset="0"/>
              <a:cs typeface="Times New Roman Regular"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LeNet/Layers</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18</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 name="文本框 2"/>
          <p:cNvSpPr txBox="1"/>
          <p:nvPr/>
        </p:nvSpPr>
        <p:spPr>
          <a:xfrm>
            <a:off x="12710795" y="-835660"/>
            <a:ext cx="7023100" cy="153866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layer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name: "data"</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"Data"</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top: "data"</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top: "label"</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transform_param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scale: 0.003921568859368563</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data_param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source: "mnist/mnist_train_lmdb"</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batch_size: 64</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backend: LMDB</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layer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name: "conv1"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"Convolution"</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bottom: "data"</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top: "conv1"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convolution_param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num_output: 20</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kernel_size: 5</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weight_filler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"xavier"</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p:txBody>
      </p:sp>
      <p:pic>
        <p:nvPicPr>
          <p:cNvPr id="4" name="图片 3" descr="IMG_6536"/>
          <p:cNvPicPr>
            <a:picLocks noChangeAspect="1"/>
          </p:cNvPicPr>
          <p:nvPr/>
        </p:nvPicPr>
        <p:blipFill>
          <a:blip r:embed="rId1"/>
          <a:stretch>
            <a:fillRect/>
          </a:stretch>
        </p:blipFill>
        <p:spPr>
          <a:xfrm>
            <a:off x="1572895" y="975995"/>
            <a:ext cx="10925175" cy="119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LeNet/Layers</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19</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 name="文本框 2"/>
          <p:cNvSpPr txBox="1"/>
          <p:nvPr/>
        </p:nvSpPr>
        <p:spPr>
          <a:xfrm>
            <a:off x="12710795" y="-835660"/>
            <a:ext cx="7023100" cy="153866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layer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name: "pool1"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"Pooling"</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bottom: "conv1"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top: "pool1"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pooling_param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pool: MAX</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kernel_size: 2</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stride: 2</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layer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name: "conv2"</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"Convolution"</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bottom: "pool1"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top: "conv2"</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convolution_param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num_output: 50</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kernel_size: 5</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weight_filler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"xavier"</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p:txBody>
      </p:sp>
      <p:pic>
        <p:nvPicPr>
          <p:cNvPr id="6" name="图片 5" descr="IMG_6536"/>
          <p:cNvPicPr>
            <a:picLocks noChangeAspect="1"/>
          </p:cNvPicPr>
          <p:nvPr/>
        </p:nvPicPr>
        <p:blipFill>
          <a:blip r:embed="rId1"/>
          <a:stretch>
            <a:fillRect/>
          </a:stretch>
        </p:blipFill>
        <p:spPr>
          <a:xfrm>
            <a:off x="1572895" y="975995"/>
            <a:ext cx="10925175" cy="119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LeNet/Layers</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20</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 name="文本框 2"/>
          <p:cNvSpPr txBox="1"/>
          <p:nvPr/>
        </p:nvSpPr>
        <p:spPr>
          <a:xfrm>
            <a:off x="12710795" y="-835660"/>
            <a:ext cx="7023100" cy="153866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layer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name: "pool2"</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"Pooling"</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bottom: "conv2"</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top: "pool2"</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pooling_param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pool: MAX</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kernel_size: 2</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stride: 2</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layer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name: "fc1"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"InnerProduct"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bottom: "pool2"</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top: "fc1"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inner_product_param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num_output: 500</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weight_filler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"xavier"</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layer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name: "relu1"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"ReLU"</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bottom: "fc1"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top: "fc1"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p:txBody>
      </p:sp>
      <p:pic>
        <p:nvPicPr>
          <p:cNvPr id="4" name="图片 3" descr="IMG_6536"/>
          <p:cNvPicPr>
            <a:picLocks noChangeAspect="1"/>
          </p:cNvPicPr>
          <p:nvPr/>
        </p:nvPicPr>
        <p:blipFill>
          <a:blip r:embed="rId1"/>
          <a:stretch>
            <a:fillRect/>
          </a:stretch>
        </p:blipFill>
        <p:spPr>
          <a:xfrm>
            <a:off x="1572895" y="975995"/>
            <a:ext cx="10925175" cy="119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LeNet/Layers</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21</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 name="文本框 2"/>
          <p:cNvSpPr txBox="1"/>
          <p:nvPr/>
        </p:nvSpPr>
        <p:spPr>
          <a:xfrm>
            <a:off x="12710795" y="-835660"/>
            <a:ext cx="7023100" cy="153866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llayer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name: "score"</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"InnerProduct"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bottom: "fc1"</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top: "score"</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inner_product_param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num_output: 10</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weight_filler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"xavier"</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layer {</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name: "loss"</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type: "SoftmaxWithLoss"</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bottom: "score"</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bottom: "label"</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  top: "loss"</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p:txBody>
      </p:sp>
      <p:pic>
        <p:nvPicPr>
          <p:cNvPr id="4" name="图片 3" descr="IMG_6536"/>
          <p:cNvPicPr>
            <a:picLocks noChangeAspect="1"/>
          </p:cNvPicPr>
          <p:nvPr/>
        </p:nvPicPr>
        <p:blipFill>
          <a:blip r:embed="rId1"/>
          <a:stretch>
            <a:fillRect/>
          </a:stretch>
        </p:blipFill>
        <p:spPr>
          <a:xfrm>
            <a:off x="1572895" y="975995"/>
            <a:ext cx="10925175" cy="119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297815"/>
            <a:ext cx="4607560" cy="12160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LeNet/Solver</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a:p>
            <a:pPr marL="0" marR="0" indent="0" algn="ctr" defTabSz="825500" rtl="0" fontAlgn="auto" latinLnBrk="0" hangingPunct="0">
              <a:lnSpc>
                <a:spcPct val="100000"/>
              </a:lnSpc>
              <a:spcBef>
                <a:spcPts val="0"/>
              </a:spcBef>
              <a:spcAft>
                <a:spcPts val="0"/>
              </a:spcAft>
              <a:buClrTx/>
              <a:buSzTx/>
              <a:buFontTx/>
              <a:buNone/>
            </a:pP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22</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Define the MNIST Solver</a:t>
            </a:r>
            <a:r>
              <a:rPr lang="zh-CN" altLang="en-US"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a:t>
            </a:r>
            <a:r>
              <a:rPr lang="en-US" altLang="zh-CN"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7</a:t>
            </a:r>
            <a:r>
              <a:rPr lang="zh-CN" altLang="en-US"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267460" y="1995170"/>
            <a:ext cx="18742025" cy="684276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The "solver" is considered as the core of Caffe, and it coordinates the entire operation of the model. A necessary parameter for running a Caffe program is the solver configuration file. The typical command to run the code is usually :</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accent1"/>
                </a:solidFill>
                <a:latin typeface="Times New Roman Regular" panose="02020603050405020304" charset="0"/>
                <a:cs typeface="Times New Roman Regular" panose="02020603050405020304" charset="0"/>
              </a:rPr>
              <a:t># caffe train  --solver=*_solver.prototxt</a:t>
            </a:r>
            <a:endParaRPr lang="en-US" sz="5400" dirty="0">
              <a:solidFill>
                <a:schemeClr val="accent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1209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LeNet/Solver</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a:p>
            <a:pPr marL="0" marR="0" indent="0" algn="ctr" defTabSz="825500" rtl="0" fontAlgn="auto" latinLnBrk="0" hangingPunct="0">
              <a:lnSpc>
                <a:spcPct val="100000"/>
              </a:lnSpc>
              <a:spcBef>
                <a:spcPts val="0"/>
              </a:spcBef>
              <a:spcAft>
                <a:spcPts val="0"/>
              </a:spcAft>
              <a:buClrTx/>
              <a:buSzTx/>
              <a:buFontTx/>
              <a:buNone/>
            </a:pP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23</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Define the MNIST Solver</a:t>
            </a:r>
            <a:r>
              <a:rPr lang="zh-CN" altLang="en-US"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a:t>
            </a:r>
            <a:r>
              <a:rPr lang="en-US" altLang="zh-CN"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7</a:t>
            </a:r>
            <a:r>
              <a:rPr lang="zh-CN" altLang="en-US"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267460" y="320040"/>
            <a:ext cx="18742025" cy="684276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endParaRPr lang="en-US" sz="5400" dirty="0">
              <a:solidFill>
                <a:schemeClr val="accent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sym typeface="+mn-ea"/>
              </a:rPr>
              <a:t>Caffe provides six optimization algorithms to find the optimal parameters, which can be selected in the solver configuration file by specifying the "type" parameter.</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p:txBody>
      </p:sp>
      <p:pic>
        <p:nvPicPr>
          <p:cNvPr id="2" name="图片 1" descr="截屏2023-08-20 23.16.35"/>
          <p:cNvPicPr>
            <a:picLocks noChangeAspect="1"/>
          </p:cNvPicPr>
          <p:nvPr/>
        </p:nvPicPr>
        <p:blipFill>
          <a:blip r:embed="rId1"/>
          <a:stretch>
            <a:fillRect/>
          </a:stretch>
        </p:blipFill>
        <p:spPr>
          <a:xfrm>
            <a:off x="1722755" y="5686425"/>
            <a:ext cx="17917795" cy="6659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LeNet/Solver</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24</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pic>
        <p:nvPicPr>
          <p:cNvPr id="3" name="图片 2" descr="solverdd"/>
          <p:cNvPicPr>
            <a:picLocks noChangeAspect="1"/>
          </p:cNvPicPr>
          <p:nvPr/>
        </p:nvPicPr>
        <p:blipFill>
          <a:blip r:embed="rId1"/>
          <a:srcRect t="558" b="1293"/>
          <a:stretch>
            <a:fillRect/>
          </a:stretch>
        </p:blipFill>
        <p:spPr>
          <a:xfrm>
            <a:off x="1152525" y="994410"/>
            <a:ext cx="17251680" cy="11951970"/>
          </a:xfrm>
          <a:prstGeom prst="rect">
            <a:avLst/>
          </a:prstGeom>
        </p:spPr>
      </p:pic>
      <p:sp>
        <p:nvSpPr>
          <p:cNvPr id="9" name="文本框 8"/>
          <p:cNvSpPr txBox="1"/>
          <p:nvPr/>
        </p:nvSpPr>
        <p:spPr>
          <a:xfrm>
            <a:off x="4195445" y="6234430"/>
            <a:ext cx="5928360" cy="6235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accent1"/>
                </a:solidFill>
                <a:effectLst/>
                <a:uFillTx/>
                <a:latin typeface="Graphik"/>
                <a:ea typeface="Graphik"/>
                <a:cs typeface="Graphik"/>
                <a:sym typeface="Graphik"/>
              </a:rPr>
              <a:t>In case overfitting</a:t>
            </a:r>
            <a:endParaRPr kumimoji="0" lang="en-US" altLang="zh-CN" sz="2400" b="0" i="0" u="none" strike="noStrike" cap="none" spc="0" normalizeH="0" baseline="0">
              <a:ln>
                <a:noFill/>
              </a:ln>
              <a:solidFill>
                <a:schemeClr val="accent1"/>
              </a:solidFill>
              <a:effectLst/>
              <a:uFillTx/>
              <a:latin typeface="Graphik"/>
              <a:ea typeface="Graphik"/>
              <a:cs typeface="Graphik"/>
              <a:sym typeface="Graphik"/>
            </a:endParaRPr>
          </a:p>
        </p:txBody>
      </p:sp>
      <p:sp>
        <p:nvSpPr>
          <p:cNvPr id="10" name="文本框 9"/>
          <p:cNvSpPr txBox="1"/>
          <p:nvPr/>
        </p:nvSpPr>
        <p:spPr>
          <a:xfrm>
            <a:off x="7022465" y="6858000"/>
            <a:ext cx="5168900" cy="17462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accent1"/>
                </a:solidFill>
                <a:effectLst/>
                <a:uFillTx/>
                <a:latin typeface="Graphik"/>
                <a:ea typeface="Graphik"/>
                <a:cs typeface="Graphik"/>
                <a:sym typeface="Graphik"/>
              </a:rPr>
              <a:t>inv: return learning rate=base_lr * (1 + gamma * iter) ^ (- power)</a:t>
            </a:r>
            <a:endParaRPr kumimoji="0" lang="en-US" altLang="zh-CN" sz="2400" b="0" i="0" u="none" strike="noStrike" cap="none" spc="0" normalizeH="0" baseline="0">
              <a:ln>
                <a:noFill/>
              </a:ln>
              <a:solidFill>
                <a:schemeClr val="accent1"/>
              </a:solidFill>
              <a:effectLst/>
              <a:uFillTx/>
              <a:latin typeface="Graphik"/>
              <a:ea typeface="Graphik"/>
              <a:cs typeface="Graphik"/>
              <a:sym typeface="Graphik"/>
            </a:endParaRPr>
          </a:p>
        </p:txBody>
      </p:sp>
      <p:sp>
        <p:nvSpPr>
          <p:cNvPr id="12" name="文本框 11"/>
          <p:cNvSpPr txBox="1"/>
          <p:nvPr/>
        </p:nvSpPr>
        <p:spPr>
          <a:xfrm>
            <a:off x="8603615" y="10557828"/>
            <a:ext cx="8239125" cy="840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chemeClr val="accent1"/>
                </a:solidFill>
                <a:effectLst/>
                <a:uFillTx/>
                <a:latin typeface="Graphik"/>
                <a:ea typeface="Graphik"/>
                <a:cs typeface="Graphik"/>
                <a:sym typeface="Graphik"/>
              </a:rPr>
              <a:t>5000 iterations save model and solver results in “examples/mnist/lenet</a:t>
            </a:r>
            <a:endParaRPr kumimoji="0" lang="en-US" altLang="zh-CN" sz="2400" b="0" i="0" u="none" strike="noStrike" cap="none" spc="0" normalizeH="0" baseline="0">
              <a:ln>
                <a:noFill/>
              </a:ln>
              <a:solidFill>
                <a:schemeClr val="accent1"/>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8998565" y="271780"/>
            <a:ext cx="4883150" cy="655320"/>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899856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Training and testing</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25</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Training and Testing the Model</a:t>
            </a:r>
            <a:r>
              <a:rPr lang="zh-CN" altLang="en-US"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a:t>
            </a:r>
            <a:r>
              <a:rPr lang="en-US" altLang="zh-CN"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7</a:t>
            </a:r>
            <a:r>
              <a:rPr lang="zh-CN" altLang="en-US"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450340" y="2755265"/>
            <a:ext cx="18742025" cy="434975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dirty="0">
                <a:solidFill>
                  <a:schemeClr val="tx1"/>
                </a:solidFill>
                <a:latin typeface="Times New Roman Regular" panose="02020603050405020304" charset="0"/>
                <a:cs typeface="Times New Roman Regular" panose="02020603050405020304" charset="0"/>
              </a:rPr>
              <a:t>Training the model by simply run:</a:t>
            </a: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accent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r>
              <a:rPr lang="en-US" sz="5400" dirty="0">
                <a:solidFill>
                  <a:schemeClr val="accent1"/>
                </a:solidFill>
                <a:latin typeface="Times New Roman Regular" panose="02020603050405020304" charset="0"/>
                <a:cs typeface="Times New Roman Regular" panose="02020603050405020304" charset="0"/>
              </a:rPr>
              <a:t>cd $CAFFE_ROOT</a:t>
            </a:r>
            <a:endParaRPr lang="en-US" sz="5400" dirty="0">
              <a:solidFill>
                <a:schemeClr val="accent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r>
              <a:rPr lang="en-US" sz="5400" dirty="0">
                <a:solidFill>
                  <a:schemeClr val="accent1"/>
                </a:solidFill>
                <a:latin typeface="Times New Roman Regular" panose="02020603050405020304" charset="0"/>
                <a:cs typeface="Times New Roman Regular" panose="02020603050405020304" charset="0"/>
              </a:rPr>
              <a:t>./examples/mnist/train_lenet.sh</a:t>
            </a:r>
            <a:endParaRPr lang="en-US" sz="5400" dirty="0">
              <a:solidFill>
                <a:schemeClr val="accent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accent1"/>
              </a:solidFill>
              <a:latin typeface="Times New Roman Regular" panose="02020603050405020304" charset="0"/>
              <a:cs typeface="Times New Roman Regular"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125565" y="297815"/>
            <a:ext cx="4756785" cy="6292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en-US" sz="3200" b="1" dirty="0">
                <a:solidFill>
                  <a:schemeClr val="bg1"/>
                </a:solidFill>
                <a:sym typeface="Graphik"/>
              </a:rPr>
              <a:t>Training and testing</a:t>
            </a: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26</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6" name="Title 1"/>
          <p:cNvSpPr txBox="1"/>
          <p:nvPr/>
        </p:nvSpPr>
        <p:spPr>
          <a:xfrm>
            <a:off x="1450340" y="2755265"/>
            <a:ext cx="18742025" cy="434975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endParaRPr lang="en-US" sz="5400" dirty="0">
              <a:solidFill>
                <a:schemeClr val="accent1"/>
              </a:solidFill>
              <a:latin typeface="Times New Roman Regular" panose="02020603050405020304" charset="0"/>
              <a:cs typeface="Times New Roman Regular" panose="02020603050405020304" charset="0"/>
            </a:endParaRPr>
          </a:p>
        </p:txBody>
      </p:sp>
      <p:pic>
        <p:nvPicPr>
          <p:cNvPr id="2" name="图片 1" descr="trainloss2"/>
          <p:cNvPicPr>
            <a:picLocks noChangeAspect="1"/>
          </p:cNvPicPr>
          <p:nvPr/>
        </p:nvPicPr>
        <p:blipFill>
          <a:blip r:embed="rId1"/>
          <a:stretch>
            <a:fillRect/>
          </a:stretch>
        </p:blipFill>
        <p:spPr>
          <a:xfrm>
            <a:off x="1836420" y="926465"/>
            <a:ext cx="15628620" cy="11470005"/>
          </a:xfrm>
          <a:prstGeom prst="rect">
            <a:avLst/>
          </a:prstGeom>
        </p:spPr>
      </p:pic>
      <p:sp>
        <p:nvSpPr>
          <p:cNvPr id="3" name="文本框 2"/>
          <p:cNvSpPr txBox="1"/>
          <p:nvPr/>
        </p:nvSpPr>
        <p:spPr>
          <a:xfrm>
            <a:off x="17845405" y="2308860"/>
            <a:ext cx="6313805" cy="74974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5400" b="0" i="0"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Based on the solver settings, we obtain the learning rate and training loss every </a:t>
            </a:r>
            <a:r>
              <a:rPr kumimoji="0" lang="en-US" altLang="zh-CN" sz="5400" b="0" i="0" u="sng"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100</a:t>
            </a:r>
            <a:r>
              <a:rPr kumimoji="0" lang="en-US" altLang="zh-CN" sz="5400" b="0" i="0"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 iterations, and test the network every </a:t>
            </a:r>
            <a:r>
              <a:rPr kumimoji="0" lang="en-US" altLang="zh-CN" sz="5400" b="0" i="0" u="sng"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500</a:t>
            </a:r>
            <a:r>
              <a:rPr kumimoji="0" lang="en-US" altLang="zh-CN" sz="5400" b="0" i="0"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 iterations to retrieve accuracy and testing loss functions.</a:t>
            </a:r>
            <a:endParaRPr kumimoji="0" lang="en-US" altLang="zh-CN" sz="5400" b="0" i="0"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sp>
        <p:nvSpPr>
          <p:cNvPr id="4" name="矩形 3"/>
          <p:cNvSpPr/>
          <p:nvPr/>
        </p:nvSpPr>
        <p:spPr>
          <a:xfrm>
            <a:off x="10167620" y="9457690"/>
            <a:ext cx="7023100" cy="1550670"/>
          </a:xfrm>
          <a:prstGeom prst="rect">
            <a:avLst/>
          </a:prstGeom>
          <a:noFill/>
          <a:ln w="28575" cap="flat" cmpd="sng">
            <a:solidFill>
              <a:srgbClr val="C00000"/>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4572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7" name="矩形 6"/>
          <p:cNvSpPr/>
          <p:nvPr/>
        </p:nvSpPr>
        <p:spPr>
          <a:xfrm>
            <a:off x="1867535" y="10095865"/>
            <a:ext cx="1307465" cy="395605"/>
          </a:xfrm>
          <a:prstGeom prst="rect">
            <a:avLst/>
          </a:prstGeom>
          <a:noFill/>
          <a:ln w="28575" cap="flat" cmpd="sng">
            <a:solidFill>
              <a:srgbClr val="C00000"/>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4572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9" name="矩形 8"/>
          <p:cNvSpPr/>
          <p:nvPr/>
        </p:nvSpPr>
        <p:spPr>
          <a:xfrm>
            <a:off x="10015855" y="3985260"/>
            <a:ext cx="7114540" cy="1428750"/>
          </a:xfrm>
          <a:prstGeom prst="rect">
            <a:avLst/>
          </a:prstGeom>
          <a:noFill/>
          <a:ln w="28575" cap="flat" cmpd="sng">
            <a:solidFill>
              <a:srgbClr val="C00000"/>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4572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8" name="Title 1"/>
          <p:cNvSpPr txBox="1"/>
          <p:nvPr/>
        </p:nvSpPr>
        <p:spPr>
          <a:xfrm>
            <a:off x="1267460" y="1235075"/>
            <a:ext cx="22193885" cy="205359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8000" b="1" dirty="0">
                <a:solidFill>
                  <a:schemeClr val="tx1"/>
                </a:solidFill>
                <a:effectLst>
                  <a:outerShdw blurRad="38100" dist="19050" dir="2700000" algn="tl" rotWithShape="0">
                    <a:schemeClr val="dk1">
                      <a:alpha val="40000"/>
                      <a:alpha val="40000"/>
                    </a:schemeClr>
                  </a:outerShdw>
                </a:effectLst>
              </a:rPr>
              <a:t>Overview  </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6" name="Title 1"/>
          <p:cNvSpPr txBox="1"/>
          <p:nvPr/>
        </p:nvSpPr>
        <p:spPr>
          <a:xfrm>
            <a:off x="1267460" y="3288030"/>
            <a:ext cx="18134330" cy="762444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marL="685800" indent="-685800" algn="l" hangingPunct="1">
              <a:buFont typeface="Arial" panose="020B0704020202020204" pitchFamily="34" charset="0"/>
              <a:buChar char="•"/>
            </a:pP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endParaRPr lang="en-US" sz="5400" dirty="0">
              <a:solidFill>
                <a:schemeClr val="tx1"/>
              </a:solidFill>
              <a:latin typeface="Times New Roman Regular" panose="02020603050405020304" charset="0"/>
              <a:cs typeface="Times New Roman Regular" panose="02020603050405020304" charset="0"/>
            </a:endParaRPr>
          </a:p>
          <a:p>
            <a:pPr algn="l" hangingPunct="1"/>
            <a:r>
              <a:rPr lang="en-US" sz="5400" b="1" dirty="0">
                <a:solidFill>
                  <a:schemeClr val="tx1"/>
                </a:solidFill>
              </a:rPr>
              <a:t> </a:t>
            </a:r>
            <a:endParaRPr lang="zh-CN" altLang="en-US" sz="5400" spc="-350" baseline="30000" dirty="0">
              <a:solidFill>
                <a:schemeClr val="tx1"/>
              </a:solidFill>
              <a:uFillTx/>
              <a:latin typeface="PingFang SC Regular" panose="020B0400000000000000" charset="-122"/>
              <a:ea typeface="PingFang SC Regular" panose="020B0400000000000000" charset="-122"/>
            </a:endParaRPr>
          </a:p>
        </p:txBody>
      </p:sp>
      <p:sp>
        <p:nvSpPr>
          <p:cNvPr id="2" name="文本框 1"/>
          <p:cNvSpPr txBox="1"/>
          <p:nvPr/>
        </p:nvSpPr>
        <p:spPr>
          <a:xfrm>
            <a:off x="2165350" y="3288031"/>
            <a:ext cx="20948650" cy="96424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1299845" marR="0" indent="-6858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Jupyter notebook</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1299845" marR="0" indent="-6858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Result</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2534285" marR="0" indent="-9144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Accuracy</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2534285" marR="0" indent="-9144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Loss</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2534285" marR="0" indent="-9144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Confusion Matrix</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L="1299845" marR="0" indent="-685800" algn="l" defTabSz="825500" rtl="0" eaLnBrk="1">
              <a:lnSpc>
                <a:spcPct val="100000"/>
              </a:lnSpc>
              <a:spcBef>
                <a:spcPts val="0"/>
              </a:spcBef>
              <a:spcAft>
                <a:spcPts val="0"/>
              </a:spcAft>
              <a:buClrTx/>
              <a:buSzTx/>
              <a:buFont typeface="Arial" panose="020B0704020202020204" pitchFamily="34" charset="0"/>
              <a:buChar char="•"/>
            </a:pPr>
            <a:r>
              <a:rPr kumimoji="0" lang="en-US" altLang="zh-CN" sz="5400" b="0" i="0" u="none" strike="noStrike" cap="none" spc="0" normalizeH="0" baseline="0">
                <a:ln>
                  <a:noFill/>
                </a:ln>
                <a:solidFill>
                  <a:srgbClr val="000000"/>
                </a:solidFill>
                <a:effectLst/>
                <a:uFillTx/>
                <a:latin typeface="+mn-lt"/>
                <a:ea typeface="Graphik"/>
                <a:cs typeface="+mn-lt"/>
                <a:sym typeface="Graphik"/>
              </a:rPr>
              <a:t>Conclusion</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R="0" algn="l" defTabSz="825500" rtl="0" eaLnBrk="1">
              <a:lnSpc>
                <a:spcPct val="100000"/>
              </a:lnSpc>
              <a:spcBef>
                <a:spcPts val="0"/>
              </a:spcBef>
              <a:spcAft>
                <a:spcPts val="0"/>
              </a:spcAft>
              <a:buClrTx/>
              <a:buSzTx/>
              <a:buFont typeface="Arial" panose="020B0704020202020204" pitchFamily="34" charset="0"/>
            </a:pPr>
            <a:r>
              <a:rPr kumimoji="0" lang="en-US" altLang="zh-CN" sz="5400" b="0" i="0" u="none" strike="noStrike" cap="none" spc="0" normalizeH="0" baseline="0">
                <a:ln>
                  <a:noFill/>
                </a:ln>
                <a:solidFill>
                  <a:srgbClr val="000000"/>
                </a:solidFill>
                <a:effectLst/>
                <a:uFillTx/>
                <a:latin typeface="+mn-lt"/>
                <a:ea typeface="Graphik"/>
                <a:cs typeface="+mn-lt"/>
                <a:sym typeface="Graphik"/>
              </a:rPr>
              <a:t>3. Notes</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r>
              <a:rPr kumimoji="0" lang="en-US" altLang="zh-CN" sz="5400" b="0" i="0" u="none" strike="noStrike" cap="none" spc="0" normalizeH="0" baseline="0">
                <a:ln>
                  <a:noFill/>
                </a:ln>
                <a:solidFill>
                  <a:srgbClr val="000000"/>
                </a:solidFill>
                <a:effectLst/>
                <a:uFillTx/>
                <a:latin typeface="+mn-lt"/>
                <a:ea typeface="Graphik"/>
                <a:cs typeface="+mn-lt"/>
                <a:sym typeface="Graphik"/>
              </a:rPr>
              <a:t>4. Fashion MNIST</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r>
              <a:rPr kumimoji="0" lang="en-US" altLang="zh-CN" sz="5400" b="0" i="0" u="none" strike="noStrike" cap="none" spc="0" normalizeH="0" baseline="0">
                <a:ln>
                  <a:noFill/>
                </a:ln>
                <a:solidFill>
                  <a:srgbClr val="000000"/>
                </a:solidFill>
                <a:effectLst/>
                <a:uFillTx/>
                <a:latin typeface="+mn-lt"/>
                <a:ea typeface="Graphik"/>
                <a:cs typeface="+mn-lt"/>
                <a:sym typeface="Graphik"/>
              </a:rPr>
              <a:t>5. Appendix</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r>
              <a:rPr kumimoji="0" lang="en-US" altLang="zh-CN" sz="5400" b="0" i="0" u="none" strike="noStrike" cap="none" spc="0" normalizeH="0" baseline="0">
                <a:ln>
                  <a:noFill/>
                </a:ln>
                <a:solidFill>
                  <a:srgbClr val="000000"/>
                </a:solidFill>
                <a:effectLst/>
                <a:uFillTx/>
                <a:latin typeface="+mn-lt"/>
                <a:ea typeface="Graphik"/>
                <a:cs typeface="+mn-lt"/>
                <a:sym typeface="Graphik"/>
              </a:rPr>
              <a:t>6. References and sources</a:t>
            </a:r>
            <a:endParaRPr kumimoji="0" lang="en-US" altLang="zh-CN" sz="5400" b="0" i="0" u="none" strike="noStrike" cap="none" spc="0" normalizeH="0" baseline="0">
              <a:ln>
                <a:noFill/>
              </a:ln>
              <a:solidFill>
                <a:srgbClr val="000000"/>
              </a:solidFill>
              <a:effectLst/>
              <a:uFillTx/>
              <a:latin typeface="+mn-lt"/>
              <a:ea typeface="Graphik"/>
              <a:cs typeface="+mn-lt"/>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R="0" algn="l" defTabSz="825500" rtl="0" fontAlgn="auto" latinLnBrk="0" hangingPunct="0">
              <a:lnSpc>
                <a:spcPct val="100000"/>
              </a:lnSpc>
              <a:spcBef>
                <a:spcPts val="0"/>
              </a:spcBef>
              <a:spcAft>
                <a:spcPts val="0"/>
              </a:spcAft>
              <a:buClrTx/>
              <a:buSzTx/>
              <a:buFont typeface="Arial" panose="020B0704020202020204" pitchFamily="34" charset="0"/>
            </a:pPr>
            <a:endParaRPr kumimoji="0" lang="en-US" altLang="zh-CN" sz="40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126200" y="297815"/>
            <a:ext cx="4756150" cy="6292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en-US" sz="3200" b="1" dirty="0">
                <a:solidFill>
                  <a:schemeClr val="bg1"/>
                </a:solidFill>
                <a:sym typeface="Graphik"/>
              </a:rPr>
              <a:t>Training and testing</a:t>
            </a: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27</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pic>
        <p:nvPicPr>
          <p:cNvPr id="3" name="图片 2" descr="trainloss"/>
          <p:cNvPicPr>
            <a:picLocks noChangeAspect="1"/>
          </p:cNvPicPr>
          <p:nvPr/>
        </p:nvPicPr>
        <p:blipFill>
          <a:blip r:embed="rId1"/>
          <a:stretch>
            <a:fillRect/>
          </a:stretch>
        </p:blipFill>
        <p:spPr>
          <a:xfrm>
            <a:off x="1620520" y="975360"/>
            <a:ext cx="12628880" cy="12056745"/>
          </a:xfrm>
          <a:prstGeom prst="rect">
            <a:avLst/>
          </a:prstGeom>
        </p:spPr>
      </p:pic>
      <p:sp>
        <p:nvSpPr>
          <p:cNvPr id="4" name="矩形 3"/>
          <p:cNvSpPr/>
          <p:nvPr/>
        </p:nvSpPr>
        <p:spPr>
          <a:xfrm>
            <a:off x="8252460" y="11007090"/>
            <a:ext cx="5868035" cy="1217295"/>
          </a:xfrm>
          <a:prstGeom prst="rect">
            <a:avLst/>
          </a:prstGeom>
          <a:noFill/>
          <a:ln w="28575" cap="flat" cmpd="sng">
            <a:solidFill>
              <a:srgbClr val="C00000"/>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4572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7" name="矩形 6"/>
          <p:cNvSpPr/>
          <p:nvPr/>
        </p:nvSpPr>
        <p:spPr>
          <a:xfrm>
            <a:off x="1620520" y="11600180"/>
            <a:ext cx="1125855" cy="381000"/>
          </a:xfrm>
          <a:prstGeom prst="rect">
            <a:avLst/>
          </a:prstGeom>
          <a:noFill/>
          <a:ln w="28575" cap="flat" cmpd="sng">
            <a:solidFill>
              <a:srgbClr val="C00000"/>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4572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9" name="文本框 8"/>
          <p:cNvSpPr txBox="1"/>
          <p:nvPr/>
        </p:nvSpPr>
        <p:spPr>
          <a:xfrm>
            <a:off x="14249400" y="568960"/>
            <a:ext cx="8142605" cy="114122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From the result we can see both training loss and testing loss is declining,</a:t>
            </a:r>
            <a:r>
              <a:rPr kumimoji="0" lang="en-US" altLang="zh-CN" sz="5400" b="0" i="0" u="none"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rPr>
              <a:t> which is good. The less the loss the better the robustness the model is.</a:t>
            </a:r>
            <a:endParaRPr kumimoji="0" lang="en-US" altLang="zh-CN" sz="5400" b="0" i="0" u="none"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rPr>
              <a:t>The final accuracy is </a:t>
            </a:r>
            <a:r>
              <a:rPr kumimoji="0" lang="en-US" altLang="zh-CN" sz="5400" b="0" i="0" u="sng"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rPr>
              <a:t>0.9904</a:t>
            </a:r>
            <a:r>
              <a:rPr kumimoji="0" lang="en-US" altLang="zh-CN" sz="5400" b="0" i="0" u="none"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rPr>
              <a:t> and the loss is </a:t>
            </a:r>
            <a:r>
              <a:rPr kumimoji="0" lang="en-US" altLang="zh-CN" sz="5400" b="0" i="0" u="sng"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rPr>
              <a:t>0.0270706</a:t>
            </a:r>
            <a:r>
              <a:rPr kumimoji="0" lang="en-US" altLang="zh-CN" sz="5400" b="0" i="0" u="none"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rPr>
              <a:t>.</a:t>
            </a:r>
            <a:endParaRPr kumimoji="0" lang="en-US" altLang="zh-CN" sz="5400" b="0" i="0" u="none"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28</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033780" y="3246120"/>
            <a:ext cx="22566630" cy="3854450"/>
          </a:xfrm>
          <a:prstGeom prst="rect">
            <a:avLst/>
          </a:prstGeom>
          <a:ln w="12700">
            <a:miter lim="400000"/>
          </a:ln>
        </p:spPr>
        <p:txBody>
          <a:bodyPr lIns="50800" tIns="50800" rIns="50800" bIns="50800" anchor="b">
            <a:noAutofit/>
            <a:scene3d>
              <a:camera prst="orthographicFront"/>
              <a:lightRig rig="threePt" dir="t"/>
            </a:scene3d>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11500" b="1" spc="-350" baseline="30000" dirty="0">
                <a:solidFill>
                  <a:schemeClr val="accent1">
                    <a:lumMod val="75000"/>
                  </a:schemeClr>
                </a:solidFill>
                <a:effectLst>
                  <a:outerShdw blurRad="38100" dist="25400" dir="5400000" algn="ctr" rotWithShape="0">
                    <a:srgbClr val="6E747A">
                      <a:alpha val="43000"/>
                      <a:alpha val="43000"/>
                    </a:srgbClr>
                  </a:outerShdw>
                </a:effectLst>
                <a:uFillTx/>
              </a:rPr>
              <a:t>Can we  apply more benchmarks of the network?</a:t>
            </a:r>
            <a:r>
              <a:rPr lang="en-US" sz="7200" b="1" spc="-350" baseline="30000" dirty="0">
                <a:solidFill>
                  <a:schemeClr val="accent1"/>
                </a:solidFill>
                <a:effectLst>
                  <a:outerShdw blurRad="38100" dist="25400" dir="5400000" algn="ctr" rotWithShape="0">
                    <a:srgbClr val="6E747A">
                      <a:alpha val="43000"/>
                      <a:alpha val="43000"/>
                    </a:srgbClr>
                  </a:outerShdw>
                </a:effectLst>
                <a:uFillTx/>
              </a:rPr>
              <a:t> </a:t>
            </a:r>
            <a:endParaRPr lang="en-US" sz="7200" b="1" spc="-350" baseline="30000" dirty="0">
              <a:solidFill>
                <a:schemeClr val="accent1"/>
              </a:solidFill>
              <a:effectLst>
                <a:outerShdw blurRad="38100" dist="25400" dir="5400000" algn="ctr" rotWithShape="0">
                  <a:srgbClr val="6E747A">
                    <a:alpha val="43000"/>
                    <a:alpha val="43000"/>
                  </a:srgbClr>
                </a:outerShdw>
              </a:effectLst>
              <a:uFillTx/>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Jupyter </a:t>
            </a:r>
            <a:r>
              <a:rPr kumimoji="0" lang="en-US" sz="3600" b="1" i="0" u="none" strike="noStrike" cap="none" spc="0" normalizeH="0" baseline="0" dirty="0">
                <a:ln>
                  <a:noFill/>
                </a:ln>
                <a:solidFill>
                  <a:schemeClr val="bg1"/>
                </a:solidFill>
                <a:effectLst/>
                <a:uFillTx/>
                <a:latin typeface="Graphik"/>
                <a:ea typeface="Graphik"/>
                <a:cs typeface="Graphik"/>
                <a:sym typeface="Graphik"/>
              </a:rPr>
              <a:t>notebook</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29</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Jupyter </a:t>
            </a:r>
            <a:r>
              <a:rPr lang="en-US" sz="8000" b="1" dirty="0">
                <a:solidFill>
                  <a:schemeClr val="tx1"/>
                </a:solidFill>
                <a:effectLst>
                  <a:outerShdw blurRad="38100" dist="19050" dir="2700000" algn="tl" rotWithShape="0">
                    <a:schemeClr val="dk1">
                      <a:alpha val="40000"/>
                      <a:alpha val="40000"/>
                    </a:schemeClr>
                  </a:outerShdw>
                </a:effectLst>
              </a:rPr>
              <a:t>notebook</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267460" y="3547745"/>
            <a:ext cx="18742025" cy="434975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dirty="0">
                <a:solidFill>
                  <a:schemeClr val="tx1"/>
                </a:solidFill>
                <a:latin typeface="Times New Roman Regular" panose="02020603050405020304" charset="0"/>
                <a:cs typeface="Times New Roman Regular" panose="02020603050405020304" charset="0"/>
              </a:rPr>
              <a:t>Since we initiate setup in headless mode, we could only connect the jetson nano with PuTTY window. We can use jupyter notebook to  display images more intuitively and edit the code directly. </a:t>
            </a: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r>
              <a:rPr lang="en-US" sz="5400" dirty="0">
                <a:solidFill>
                  <a:schemeClr val="tx1"/>
                </a:solidFill>
                <a:latin typeface="Times New Roman Regular" panose="02020603050405020304" charset="0"/>
                <a:cs typeface="Times New Roman Regular" panose="02020603050405020304" charset="0"/>
              </a:rPr>
              <a:t>Jupyter notebook allows you to execute python code on a machine from the web server. Additionally, it allows the user to embed code and description in a single file, while capturing program output as you evaluate “cells” of code.</a:t>
            </a:r>
            <a:endParaRPr lang="zh-CN" altLang="en-US" sz="5400" dirty="0">
              <a:solidFill>
                <a:schemeClr val="tx1"/>
              </a:solidFill>
              <a:latin typeface="Times New Roman Regular" panose="02020603050405020304" charset="0"/>
              <a:ea typeface="宋体" charset="0"/>
              <a:cs typeface="Times New Roman Regular" panose="02020603050405020304" charset="0"/>
            </a:endParaRPr>
          </a:p>
        </p:txBody>
      </p:sp>
      <p:pic>
        <p:nvPicPr>
          <p:cNvPr id="2" name="图片 1" descr="截屏2023-08-21 23.01.09"/>
          <p:cNvPicPr>
            <a:picLocks noChangeAspect="1"/>
          </p:cNvPicPr>
          <p:nvPr/>
        </p:nvPicPr>
        <p:blipFill>
          <a:blip r:embed="rId1"/>
          <a:stretch>
            <a:fillRect/>
          </a:stretch>
        </p:blipFill>
        <p:spPr>
          <a:xfrm>
            <a:off x="7620000" y="7897495"/>
            <a:ext cx="9144000" cy="5016500"/>
          </a:xfrm>
          <a:prstGeom prst="rect">
            <a:avLst/>
          </a:prstGeom>
        </p:spPr>
      </p:pic>
      <p:sp>
        <p:nvSpPr>
          <p:cNvPr id="3" name="文本框 2"/>
          <p:cNvSpPr txBox="1"/>
          <p:nvPr/>
        </p:nvSpPr>
        <p:spPr>
          <a:xfrm>
            <a:off x="9455150" y="2303463"/>
            <a:ext cx="7631430" cy="778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4400" b="0" i="0" u="none" strike="noStrike" cap="none" spc="0" normalizeH="0" baseline="0">
                <a:ln>
                  <a:noFill/>
                </a:ln>
                <a:solidFill>
                  <a:srgbClr val="000000"/>
                </a:solidFill>
                <a:effectLst/>
                <a:uFillTx/>
                <a:latin typeface="Graphik"/>
                <a:ea typeface="宋体" charset="0"/>
                <a:cs typeface="Graphik"/>
                <a:sym typeface="Graphik"/>
              </a:rPr>
              <a:t>（</a:t>
            </a:r>
            <a:r>
              <a:rPr kumimoji="0" lang="en-US" altLang="zh-CN" sz="4400" b="0" i="0" u="none" strike="noStrike" cap="none" spc="0" normalizeH="0" baseline="0">
                <a:ln>
                  <a:noFill/>
                </a:ln>
                <a:solidFill>
                  <a:srgbClr val="000000"/>
                </a:solidFill>
                <a:effectLst/>
                <a:uFillTx/>
                <a:latin typeface="Graphik"/>
                <a:ea typeface="Graphik"/>
                <a:cs typeface="Graphik"/>
                <a:sym typeface="Graphik"/>
              </a:rPr>
              <a:t>see details in appendix</a:t>
            </a:r>
            <a:r>
              <a:rPr kumimoji="0" lang="zh-CN" altLang="en-US" sz="4400" b="0" i="0" u="none" strike="noStrike" cap="none" spc="0" normalizeH="0" baseline="0">
                <a:ln>
                  <a:noFill/>
                </a:ln>
                <a:solidFill>
                  <a:srgbClr val="000000"/>
                </a:solidFill>
                <a:effectLst/>
                <a:uFillTx/>
                <a:latin typeface="Graphik"/>
                <a:ea typeface="宋体" charset="0"/>
                <a:cs typeface="Graphik"/>
                <a:sym typeface="Graphik"/>
              </a:rPr>
              <a:t>）</a:t>
            </a:r>
            <a:endParaRPr kumimoji="0" lang="zh-CN" altLang="en-US" sz="4400" b="0" i="0" u="none" strike="noStrike" cap="none" spc="0" normalizeH="0" baseline="0">
              <a:ln>
                <a:noFill/>
              </a:ln>
              <a:solidFill>
                <a:srgbClr val="000000"/>
              </a:solidFill>
              <a:effectLst/>
              <a:uFillTx/>
              <a:latin typeface="Graphik"/>
              <a:ea typeface="宋体" charset="0"/>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Jupyter </a:t>
            </a:r>
            <a:r>
              <a:rPr kumimoji="0" lang="en-US" sz="3600" b="1" i="0" u="none" strike="noStrike" cap="none" spc="0" normalizeH="0" baseline="0" dirty="0">
                <a:ln>
                  <a:noFill/>
                </a:ln>
                <a:solidFill>
                  <a:schemeClr val="bg1"/>
                </a:solidFill>
                <a:effectLst/>
                <a:uFillTx/>
                <a:latin typeface="Graphik"/>
                <a:ea typeface="Graphik"/>
                <a:cs typeface="Graphik"/>
                <a:sym typeface="Graphik"/>
              </a:rPr>
              <a:t>notebook</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30</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Plot the train loss and test accuracy in python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pic>
        <p:nvPicPr>
          <p:cNvPr id="4" name="图片 3" descr="accloss"/>
          <p:cNvPicPr>
            <a:picLocks noChangeAspect="1"/>
          </p:cNvPicPr>
          <p:nvPr/>
        </p:nvPicPr>
        <p:blipFill>
          <a:blip r:embed="rId1"/>
          <a:stretch>
            <a:fillRect/>
          </a:stretch>
        </p:blipFill>
        <p:spPr>
          <a:xfrm>
            <a:off x="1267460" y="3274060"/>
            <a:ext cx="20977225" cy="8960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Result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31</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 [with different iteration]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pic>
        <p:nvPicPr>
          <p:cNvPr id="2" name="图片 1" descr="500acc"/>
          <p:cNvPicPr>
            <a:picLocks noChangeAspect="1"/>
          </p:cNvPicPr>
          <p:nvPr/>
        </p:nvPicPr>
        <p:blipFill>
          <a:blip r:embed="rId1"/>
          <a:srcRect t="5290" b="1977"/>
          <a:stretch>
            <a:fillRect/>
          </a:stretch>
        </p:blipFill>
        <p:spPr>
          <a:xfrm>
            <a:off x="1267460" y="3041650"/>
            <a:ext cx="15860395" cy="8726805"/>
          </a:xfrm>
          <a:prstGeom prst="rect">
            <a:avLst/>
          </a:prstGeom>
        </p:spPr>
      </p:pic>
      <p:sp>
        <p:nvSpPr>
          <p:cNvPr id="3" name="文本框 2"/>
          <p:cNvSpPr txBox="1"/>
          <p:nvPr/>
        </p:nvSpPr>
        <p:spPr>
          <a:xfrm>
            <a:off x="4255770" y="11926888"/>
            <a:ext cx="1237424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1" i="1" u="none" strike="noStrike" cap="none" spc="0" normalizeH="0" baseline="0">
                <a:ln>
                  <a:noFill/>
                </a:ln>
                <a:solidFill>
                  <a:srgbClr val="000000"/>
                </a:solidFill>
                <a:effectLst/>
                <a:uFillTx/>
                <a:latin typeface="Graphik"/>
                <a:ea typeface="Graphik"/>
                <a:cs typeface="Graphik"/>
                <a:sym typeface="Graphik"/>
              </a:rPr>
              <a:t>500 iteration</a:t>
            </a:r>
            <a:endParaRPr kumimoji="0" lang="en-US" altLang="zh-CN" sz="4000" b="1" i="1" u="none" strike="noStrike" cap="none" spc="0" normalizeH="0" baseline="0">
              <a:ln>
                <a:noFill/>
              </a:ln>
              <a:solidFill>
                <a:srgbClr val="000000"/>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297815"/>
            <a:ext cx="4883785" cy="1209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Result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a:p>
            <a:pPr marL="0" marR="0" indent="0" algn="ctr" defTabSz="825500" rtl="0" fontAlgn="auto" latinLnBrk="0" hangingPunct="0">
              <a:lnSpc>
                <a:spcPct val="100000"/>
              </a:lnSpc>
              <a:spcBef>
                <a:spcPts val="0"/>
              </a:spcBef>
              <a:spcAft>
                <a:spcPts val="0"/>
              </a:spcAft>
              <a:buClrTx/>
              <a:buSzTx/>
              <a:buFontTx/>
              <a:buNone/>
            </a:pP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32</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 [with different iteration]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3" name="文本框 2"/>
          <p:cNvSpPr txBox="1"/>
          <p:nvPr/>
        </p:nvSpPr>
        <p:spPr>
          <a:xfrm>
            <a:off x="4255770" y="11926888"/>
            <a:ext cx="1237424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1" i="1" u="none" strike="noStrike" cap="none" spc="0" normalizeH="0" baseline="0">
                <a:ln>
                  <a:noFill/>
                </a:ln>
                <a:solidFill>
                  <a:srgbClr val="000000"/>
                </a:solidFill>
                <a:effectLst/>
                <a:uFillTx/>
                <a:latin typeface="Graphik"/>
                <a:ea typeface="Graphik"/>
                <a:cs typeface="Graphik"/>
                <a:sym typeface="Graphik"/>
              </a:rPr>
              <a:t>800 iteration</a:t>
            </a:r>
            <a:endParaRPr kumimoji="0" lang="en-US" altLang="zh-CN" sz="4000" b="1" i="1" u="none" strike="noStrike" cap="none" spc="0" normalizeH="0" baseline="0">
              <a:ln>
                <a:noFill/>
              </a:ln>
              <a:solidFill>
                <a:srgbClr val="000000"/>
              </a:solidFill>
              <a:effectLst/>
              <a:uFillTx/>
              <a:latin typeface="Graphik"/>
              <a:ea typeface="Graphik"/>
              <a:cs typeface="Graphik"/>
              <a:sym typeface="Graphik"/>
            </a:endParaRPr>
          </a:p>
        </p:txBody>
      </p:sp>
      <p:pic>
        <p:nvPicPr>
          <p:cNvPr id="4" name="图片 3" descr="solver_SGD800"/>
          <p:cNvPicPr>
            <a:picLocks noChangeAspect="1"/>
          </p:cNvPicPr>
          <p:nvPr/>
        </p:nvPicPr>
        <p:blipFill>
          <a:blip r:embed="rId1"/>
          <a:srcRect l="6195" t="39775" r="5001"/>
          <a:stretch>
            <a:fillRect/>
          </a:stretch>
        </p:blipFill>
        <p:spPr>
          <a:xfrm>
            <a:off x="1267460" y="3274060"/>
            <a:ext cx="15810230" cy="8343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297815"/>
            <a:ext cx="4883785" cy="1209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Result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a:p>
            <a:pPr marL="0" marR="0" indent="0" algn="ctr" defTabSz="825500" rtl="0" fontAlgn="auto" latinLnBrk="0" hangingPunct="0">
              <a:lnSpc>
                <a:spcPct val="100000"/>
              </a:lnSpc>
              <a:spcBef>
                <a:spcPts val="0"/>
              </a:spcBef>
              <a:spcAft>
                <a:spcPts val="0"/>
              </a:spcAft>
              <a:buClrTx/>
              <a:buSzTx/>
              <a:buFontTx/>
              <a:buNone/>
            </a:pP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33</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 [with different iteration]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3" name="文本框 2"/>
          <p:cNvSpPr txBox="1"/>
          <p:nvPr/>
        </p:nvSpPr>
        <p:spPr>
          <a:xfrm>
            <a:off x="4255770" y="11926888"/>
            <a:ext cx="1237424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1" i="1" u="none" strike="noStrike" cap="none" spc="0" normalizeH="0" baseline="0">
                <a:ln>
                  <a:noFill/>
                </a:ln>
                <a:solidFill>
                  <a:srgbClr val="000000"/>
                </a:solidFill>
                <a:effectLst/>
                <a:uFillTx/>
                <a:latin typeface="Graphik"/>
                <a:ea typeface="Graphik"/>
                <a:cs typeface="Graphik"/>
                <a:sym typeface="Graphik"/>
              </a:rPr>
              <a:t>1000 iteration</a:t>
            </a:r>
            <a:endParaRPr kumimoji="0" lang="en-US" altLang="zh-CN" sz="4000" b="1" i="1" u="none" strike="noStrike" cap="none" spc="0" normalizeH="0" baseline="0">
              <a:ln>
                <a:noFill/>
              </a:ln>
              <a:solidFill>
                <a:srgbClr val="000000"/>
              </a:solidFill>
              <a:effectLst/>
              <a:uFillTx/>
              <a:latin typeface="Graphik"/>
              <a:ea typeface="Graphik"/>
              <a:cs typeface="Graphik"/>
              <a:sym typeface="Graphik"/>
            </a:endParaRPr>
          </a:p>
        </p:txBody>
      </p:sp>
      <p:pic>
        <p:nvPicPr>
          <p:cNvPr id="4" name="图片 3" descr="iter1000"/>
          <p:cNvPicPr>
            <a:picLocks noChangeAspect="1"/>
          </p:cNvPicPr>
          <p:nvPr/>
        </p:nvPicPr>
        <p:blipFill>
          <a:blip r:embed="rId1"/>
          <a:srcRect l="5229" t="37549"/>
          <a:stretch>
            <a:fillRect/>
          </a:stretch>
        </p:blipFill>
        <p:spPr>
          <a:xfrm>
            <a:off x="1267460" y="3274060"/>
            <a:ext cx="15596235" cy="8432165"/>
          </a:xfrm>
          <a:prstGeom prst="rect">
            <a:avLst/>
          </a:prstGeom>
        </p:spPr>
      </p:pic>
      <p:sp>
        <p:nvSpPr>
          <p:cNvPr id="6" name="文本框 5"/>
          <p:cNvSpPr txBox="1"/>
          <p:nvPr/>
        </p:nvSpPr>
        <p:spPr>
          <a:xfrm>
            <a:off x="15626715" y="5044123"/>
            <a:ext cx="8087360" cy="50876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We can see 1000 iteration has higher accuracy but the difference is not that obvious. And in case overfitting, we can set the iteration number as 500.</a:t>
            </a: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297815"/>
            <a:ext cx="4883785" cy="1209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Result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a:p>
            <a:pPr marL="0" marR="0" indent="0" algn="ctr" defTabSz="825500" rtl="0" fontAlgn="auto" latinLnBrk="0" hangingPunct="0">
              <a:lnSpc>
                <a:spcPct val="100000"/>
              </a:lnSpc>
              <a:spcBef>
                <a:spcPts val="0"/>
              </a:spcBef>
              <a:spcAft>
                <a:spcPts val="0"/>
              </a:spcAft>
              <a:buClrTx/>
              <a:buSzTx/>
              <a:buFontTx/>
              <a:buNone/>
            </a:pP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34</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 [with different solver types]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3" name="文本框 2"/>
          <p:cNvSpPr txBox="1"/>
          <p:nvPr/>
        </p:nvSpPr>
        <p:spPr>
          <a:xfrm>
            <a:off x="4255770" y="12079288"/>
            <a:ext cx="1237424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1" i="1" u="none" strike="noStrike" cap="none" spc="0" normalizeH="0" baseline="0">
                <a:ln>
                  <a:noFill/>
                </a:ln>
                <a:solidFill>
                  <a:srgbClr val="000000"/>
                </a:solidFill>
                <a:effectLst/>
                <a:uFillTx/>
                <a:latin typeface="Graphik"/>
                <a:ea typeface="Graphik"/>
                <a:cs typeface="Graphik"/>
                <a:sym typeface="Graphik"/>
              </a:rPr>
              <a:t>800 iteration with SGD</a:t>
            </a:r>
            <a:endParaRPr kumimoji="0" lang="en-US" altLang="zh-CN" sz="4000" b="1" i="1" u="none" strike="noStrike" cap="none" spc="0" normalizeH="0" baseline="0">
              <a:ln>
                <a:noFill/>
              </a:ln>
              <a:solidFill>
                <a:srgbClr val="000000"/>
              </a:solidFill>
              <a:effectLst/>
              <a:uFillTx/>
              <a:latin typeface="Graphik"/>
              <a:ea typeface="Graphik"/>
              <a:cs typeface="Graphik"/>
              <a:sym typeface="Graphik"/>
            </a:endParaRPr>
          </a:p>
        </p:txBody>
      </p:sp>
      <p:pic>
        <p:nvPicPr>
          <p:cNvPr id="4" name="图片 3" descr="solver_SGD800"/>
          <p:cNvPicPr>
            <a:picLocks noChangeAspect="1"/>
          </p:cNvPicPr>
          <p:nvPr/>
        </p:nvPicPr>
        <p:blipFill>
          <a:blip r:embed="rId1"/>
          <a:srcRect l="4593" t="38601" r="7426" b="-899"/>
          <a:stretch>
            <a:fillRect/>
          </a:stretch>
        </p:blipFill>
        <p:spPr>
          <a:xfrm>
            <a:off x="1267460" y="3274060"/>
            <a:ext cx="15695295" cy="8648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297815"/>
            <a:ext cx="4883785" cy="1209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Result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a:p>
            <a:pPr marL="0" marR="0" indent="0" algn="ctr" defTabSz="825500" rtl="0" fontAlgn="auto" latinLnBrk="0" hangingPunct="0">
              <a:lnSpc>
                <a:spcPct val="100000"/>
              </a:lnSpc>
              <a:spcBef>
                <a:spcPts val="0"/>
              </a:spcBef>
              <a:spcAft>
                <a:spcPts val="0"/>
              </a:spcAft>
              <a:buClrTx/>
              <a:buSzTx/>
              <a:buFontTx/>
              <a:buNone/>
            </a:pP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35</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 [with different solver types]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3" name="文本框 2"/>
          <p:cNvSpPr txBox="1"/>
          <p:nvPr/>
        </p:nvSpPr>
        <p:spPr>
          <a:xfrm>
            <a:off x="4255770" y="12079288"/>
            <a:ext cx="1237424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1" i="1" u="none" strike="noStrike" cap="none" spc="0" normalizeH="0" baseline="0">
                <a:ln>
                  <a:noFill/>
                </a:ln>
                <a:solidFill>
                  <a:srgbClr val="000000"/>
                </a:solidFill>
                <a:effectLst/>
                <a:uFillTx/>
                <a:latin typeface="Graphik"/>
                <a:ea typeface="Graphik"/>
                <a:cs typeface="Graphik"/>
                <a:sym typeface="Graphik"/>
              </a:rPr>
              <a:t>800 iteration with Adam</a:t>
            </a:r>
            <a:endParaRPr kumimoji="0" lang="en-US" altLang="zh-CN" sz="4000" b="1" i="1" u="none" strike="noStrike" cap="none" spc="0" normalizeH="0" baseline="0">
              <a:ln>
                <a:noFill/>
              </a:ln>
              <a:solidFill>
                <a:srgbClr val="000000"/>
              </a:solidFill>
              <a:effectLst/>
              <a:uFillTx/>
              <a:latin typeface="Graphik"/>
              <a:ea typeface="Graphik"/>
              <a:cs typeface="Graphik"/>
              <a:sym typeface="Graphik"/>
            </a:endParaRPr>
          </a:p>
        </p:txBody>
      </p:sp>
      <p:pic>
        <p:nvPicPr>
          <p:cNvPr id="2" name="图片 1" descr="adam_solver800"/>
          <p:cNvPicPr>
            <a:picLocks noChangeAspect="1"/>
          </p:cNvPicPr>
          <p:nvPr/>
        </p:nvPicPr>
        <p:blipFill>
          <a:blip r:embed="rId1"/>
          <a:srcRect t="39649" r="18338"/>
          <a:stretch>
            <a:fillRect/>
          </a:stretch>
        </p:blipFill>
        <p:spPr>
          <a:xfrm>
            <a:off x="2483485" y="3243580"/>
            <a:ext cx="13733780" cy="8616315"/>
          </a:xfrm>
          <a:prstGeom prst="rect">
            <a:avLst/>
          </a:prstGeom>
        </p:spPr>
      </p:pic>
      <p:sp>
        <p:nvSpPr>
          <p:cNvPr id="6" name="文本框 5"/>
          <p:cNvSpPr txBox="1"/>
          <p:nvPr/>
        </p:nvSpPr>
        <p:spPr>
          <a:xfrm>
            <a:off x="16630015" y="6078856"/>
            <a:ext cx="7205980" cy="17633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We can see SGD has better performance.</a:t>
            </a: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297815"/>
            <a:ext cx="4883785" cy="1209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Result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a:p>
            <a:pPr marL="0" marR="0" indent="0" algn="ctr" defTabSz="825500" rtl="0" fontAlgn="auto" latinLnBrk="0" hangingPunct="0">
              <a:lnSpc>
                <a:spcPct val="100000"/>
              </a:lnSpc>
              <a:spcBef>
                <a:spcPts val="0"/>
              </a:spcBef>
              <a:spcAft>
                <a:spcPts val="0"/>
              </a:spcAft>
              <a:buClrTx/>
              <a:buSzTx/>
              <a:buFontTx/>
              <a:buNone/>
            </a:pP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36</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 [with different base learning rate]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3" name="文本框 2"/>
          <p:cNvSpPr txBox="1"/>
          <p:nvPr/>
        </p:nvSpPr>
        <p:spPr>
          <a:xfrm>
            <a:off x="4255770" y="12079288"/>
            <a:ext cx="1237424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1" i="1" u="none" strike="noStrike" cap="none" spc="0" normalizeH="0" baseline="0">
                <a:ln>
                  <a:noFill/>
                </a:ln>
                <a:solidFill>
                  <a:srgbClr val="000000"/>
                </a:solidFill>
                <a:effectLst/>
                <a:uFillTx/>
                <a:latin typeface="Graphik"/>
                <a:ea typeface="Graphik"/>
                <a:cs typeface="Graphik"/>
                <a:sym typeface="Graphik"/>
              </a:rPr>
              <a:t>base_lr=0.001</a:t>
            </a:r>
            <a:endParaRPr kumimoji="0" lang="en-US" altLang="zh-CN" sz="4000" b="1" i="1" u="none" strike="noStrike" cap="none" spc="0" normalizeH="0" baseline="0">
              <a:ln>
                <a:noFill/>
              </a:ln>
              <a:solidFill>
                <a:srgbClr val="000000"/>
              </a:solidFill>
              <a:effectLst/>
              <a:uFillTx/>
              <a:latin typeface="Graphik"/>
              <a:ea typeface="Graphik"/>
              <a:cs typeface="Graphik"/>
              <a:sym typeface="Graphik"/>
            </a:endParaRPr>
          </a:p>
        </p:txBody>
      </p:sp>
      <p:pic>
        <p:nvPicPr>
          <p:cNvPr id="4" name="图片 3" descr="0.001"/>
          <p:cNvPicPr>
            <a:picLocks noChangeAspect="1"/>
          </p:cNvPicPr>
          <p:nvPr/>
        </p:nvPicPr>
        <p:blipFill>
          <a:blip r:embed="rId1"/>
          <a:srcRect t="3540" b="808"/>
          <a:stretch>
            <a:fillRect/>
          </a:stretch>
        </p:blipFill>
        <p:spPr>
          <a:xfrm>
            <a:off x="1456690" y="3582670"/>
            <a:ext cx="14963140" cy="8339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7439005" y="278567"/>
            <a:ext cx="6443345" cy="630952"/>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7592675" y="278765"/>
            <a:ext cx="613664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Introduction of jetsonnano </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5805"/>
            <a:ext cx="179070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1</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7726680"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Introduction</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6" name="Title 1"/>
          <p:cNvSpPr txBox="1"/>
          <p:nvPr/>
        </p:nvSpPr>
        <p:spPr>
          <a:xfrm>
            <a:off x="1267460" y="3288030"/>
            <a:ext cx="18134330" cy="184658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5400" dirty="0">
                <a:solidFill>
                  <a:schemeClr val="tx1"/>
                </a:solidFill>
                <a:latin typeface="Times New Roman Regular" panose="02020603050405020304" charset="0"/>
                <a:cs typeface="Times New Roman Regular" panose="02020603050405020304" charset="0"/>
              </a:rPr>
              <a:t>The NVIDIA® Jetson Nano™ Developer Kit is a small AI computer for makers, learners, and developers.</a:t>
            </a:r>
            <a:r>
              <a:rPr lang="zh-CN" altLang="en-US" sz="5400" spc="-350" baseline="30000" dirty="0">
                <a:solidFill>
                  <a:schemeClr val="tx1"/>
                </a:solidFill>
                <a:uFillTx/>
                <a:latin typeface="Times New Roman Regular" panose="02020603050405020304" charset="0"/>
                <a:ea typeface="宋体" charset="0"/>
                <a:cs typeface="Times New Roman Regular" panose="02020603050405020304" charset="0"/>
              </a:rPr>
              <a:t>【</a:t>
            </a:r>
            <a:r>
              <a:rPr lang="en-US" altLang="zh-CN" sz="5400" spc="-350" baseline="30000" dirty="0">
                <a:solidFill>
                  <a:schemeClr val="tx1"/>
                </a:solidFill>
                <a:uFillTx/>
                <a:latin typeface="Times New Roman Regular" panose="02020603050405020304" charset="0"/>
                <a:ea typeface="宋体" charset="0"/>
                <a:cs typeface="Times New Roman Regular" panose="02020603050405020304" charset="0"/>
              </a:rPr>
              <a:t>1</a:t>
            </a:r>
            <a:r>
              <a:rPr lang="zh-CN" altLang="en-US" sz="5400" spc="-350" baseline="30000" dirty="0">
                <a:solidFill>
                  <a:schemeClr val="tx1"/>
                </a:solidFill>
                <a:uFillTx/>
                <a:latin typeface="Times New Roman Regular" panose="02020603050405020304" charset="0"/>
                <a:ea typeface="宋体" charset="0"/>
                <a:cs typeface="Times New Roman Regular" panose="02020603050405020304" charset="0"/>
              </a:rPr>
              <a:t>】</a:t>
            </a:r>
            <a:endParaRPr lang="zh-CN" altLang="en-US" sz="5400" spc="-350" baseline="30000" dirty="0">
              <a:solidFill>
                <a:schemeClr val="tx1"/>
              </a:solidFill>
              <a:uFillTx/>
              <a:latin typeface="Times New Roman Regular" panose="02020603050405020304" charset="0"/>
              <a:ea typeface="宋体" charset="0"/>
              <a:cs typeface="Times New Roman Regular" panose="02020603050405020304" charset="0"/>
            </a:endParaRPr>
          </a:p>
        </p:txBody>
      </p:sp>
      <p:pic>
        <p:nvPicPr>
          <p:cNvPr id="7" name="图片 6" descr="截屏2023-08-19 01.55.32"/>
          <p:cNvPicPr>
            <a:picLocks noChangeAspect="1"/>
          </p:cNvPicPr>
          <p:nvPr/>
        </p:nvPicPr>
        <p:blipFill>
          <a:blip r:embed="rId1"/>
          <a:srcRect t="1387"/>
          <a:stretch>
            <a:fillRect/>
          </a:stretch>
        </p:blipFill>
        <p:spPr>
          <a:xfrm>
            <a:off x="1267460" y="5241290"/>
            <a:ext cx="19890105" cy="7586345"/>
          </a:xfrm>
          <a:prstGeom prst="rect">
            <a:avLst/>
          </a:prstGeom>
        </p:spPr>
      </p:pic>
      <p:pic>
        <p:nvPicPr>
          <p:cNvPr id="2" name="图片 1" descr="截屏2023-08-19 01.55.32"/>
          <p:cNvPicPr>
            <a:picLocks noChangeAspect="1"/>
          </p:cNvPicPr>
          <p:nvPr/>
        </p:nvPicPr>
        <p:blipFill>
          <a:blip r:embed="rId1"/>
          <a:srcRect t="1387"/>
          <a:stretch>
            <a:fillRect/>
          </a:stretch>
        </p:blipFill>
        <p:spPr>
          <a:xfrm>
            <a:off x="1267460" y="5183505"/>
            <a:ext cx="19890105" cy="7586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297815"/>
            <a:ext cx="4883785" cy="1209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Result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a:p>
            <a:pPr marL="0" marR="0" indent="0" algn="ctr" defTabSz="825500" rtl="0" fontAlgn="auto" latinLnBrk="0" hangingPunct="0">
              <a:lnSpc>
                <a:spcPct val="100000"/>
              </a:lnSpc>
              <a:spcBef>
                <a:spcPts val="0"/>
              </a:spcBef>
              <a:spcAft>
                <a:spcPts val="0"/>
              </a:spcAft>
              <a:buClrTx/>
              <a:buSzTx/>
              <a:buFontTx/>
              <a:buNone/>
            </a:pP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37</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 [with different base learning rate]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3" name="文本框 2"/>
          <p:cNvSpPr txBox="1"/>
          <p:nvPr/>
        </p:nvSpPr>
        <p:spPr>
          <a:xfrm>
            <a:off x="4255770" y="12079288"/>
            <a:ext cx="1237424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1" i="1" u="none" strike="noStrike" cap="none" spc="0" normalizeH="0" baseline="0">
                <a:ln>
                  <a:noFill/>
                </a:ln>
                <a:solidFill>
                  <a:srgbClr val="000000"/>
                </a:solidFill>
                <a:effectLst/>
                <a:uFillTx/>
                <a:latin typeface="Graphik"/>
                <a:ea typeface="Graphik"/>
                <a:cs typeface="Graphik"/>
                <a:sym typeface="Graphik"/>
              </a:rPr>
              <a:t>base_lr=0.01</a:t>
            </a:r>
            <a:endParaRPr kumimoji="0" lang="en-US" altLang="zh-CN" sz="4000" b="1" i="1" u="none" strike="noStrike" cap="none" spc="0" normalizeH="0" baseline="0">
              <a:ln>
                <a:noFill/>
              </a:ln>
              <a:solidFill>
                <a:srgbClr val="000000"/>
              </a:solidFill>
              <a:effectLst/>
              <a:uFillTx/>
              <a:latin typeface="Graphik"/>
              <a:ea typeface="Graphik"/>
              <a:cs typeface="Graphik"/>
              <a:sym typeface="Graphik"/>
            </a:endParaRPr>
          </a:p>
        </p:txBody>
      </p:sp>
      <p:pic>
        <p:nvPicPr>
          <p:cNvPr id="2" name="图片 1" descr="500acc"/>
          <p:cNvPicPr>
            <a:picLocks noChangeAspect="1"/>
          </p:cNvPicPr>
          <p:nvPr/>
        </p:nvPicPr>
        <p:blipFill>
          <a:blip r:embed="rId1"/>
          <a:srcRect t="4002" b="1292"/>
          <a:stretch>
            <a:fillRect/>
          </a:stretch>
        </p:blipFill>
        <p:spPr>
          <a:xfrm>
            <a:off x="1659890" y="3274060"/>
            <a:ext cx="15671165" cy="8806180"/>
          </a:xfrm>
          <a:prstGeom prst="rect">
            <a:avLst/>
          </a:prstGeom>
        </p:spPr>
      </p:pic>
      <p:sp>
        <p:nvSpPr>
          <p:cNvPr id="6" name="文本框 5"/>
          <p:cNvSpPr txBox="1"/>
          <p:nvPr/>
        </p:nvSpPr>
        <p:spPr>
          <a:xfrm>
            <a:off x="16583025" y="4765358"/>
            <a:ext cx="6323965" cy="59182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Base learning rate 0f 0.01 has better accuracy. The proper learning rate ensures that the weights converge quickly without oscillations.</a:t>
            </a: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297815"/>
            <a:ext cx="4883785" cy="1209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Result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a:p>
            <a:pPr marL="0" marR="0" indent="0" algn="ctr" defTabSz="825500" rtl="0" fontAlgn="auto" latinLnBrk="0" hangingPunct="0">
              <a:lnSpc>
                <a:spcPct val="100000"/>
              </a:lnSpc>
              <a:spcBef>
                <a:spcPts val="0"/>
              </a:spcBef>
              <a:spcAft>
                <a:spcPts val="0"/>
              </a:spcAft>
              <a:buClrTx/>
              <a:buSzTx/>
              <a:buFontTx/>
              <a:buNone/>
            </a:pP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38</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 [with different device</a:t>
            </a:r>
            <a:r>
              <a:rPr lang="en-US" sz="8000" b="1" spc="-350" dirty="0">
                <a:solidFill>
                  <a:schemeClr val="tx1"/>
                </a:solidFill>
                <a:effectLst>
                  <a:outerShdw blurRad="38100" dist="19050" dir="2700000" algn="tl" rotWithShape="0">
                    <a:schemeClr val="dk1">
                      <a:alpha val="40000"/>
                      <a:alpha val="40000"/>
                    </a:schemeClr>
                  </a:outerShdw>
                </a:effectLst>
                <a:uFillTx/>
              </a:rPr>
              <a:t>s]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3" name="文本框 2"/>
          <p:cNvSpPr txBox="1"/>
          <p:nvPr/>
        </p:nvSpPr>
        <p:spPr>
          <a:xfrm>
            <a:off x="1267460" y="11349673"/>
            <a:ext cx="1237424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1" i="1" u="none" strike="noStrike" cap="none" spc="0" normalizeH="0" baseline="0">
                <a:ln>
                  <a:noFill/>
                </a:ln>
                <a:solidFill>
                  <a:srgbClr val="000000"/>
                </a:solidFill>
                <a:effectLst/>
                <a:uFillTx/>
                <a:latin typeface="Graphik"/>
                <a:ea typeface="Graphik"/>
                <a:cs typeface="Graphik"/>
                <a:sym typeface="Graphik"/>
              </a:rPr>
              <a:t>ubuntu virtual </a:t>
            </a:r>
            <a:r>
              <a:rPr kumimoji="0" lang="en-US" altLang="zh-CN" sz="4000" b="1" i="1" u="none" strike="noStrike" cap="none" spc="0" normalizeH="0" baseline="0">
                <a:ln>
                  <a:noFill/>
                </a:ln>
                <a:solidFill>
                  <a:srgbClr val="000000"/>
                </a:solidFill>
                <a:effectLst/>
                <a:uFillTx/>
                <a:latin typeface="Graphik"/>
                <a:ea typeface="Graphik"/>
                <a:cs typeface="Graphik"/>
                <a:sym typeface="Graphik"/>
              </a:rPr>
              <a:t>machine</a:t>
            </a:r>
            <a:endParaRPr kumimoji="0" lang="en-US" altLang="zh-CN" sz="4000" b="1" i="1" u="none" strike="noStrike" cap="none" spc="0" normalizeH="0" baseline="0">
              <a:ln>
                <a:noFill/>
              </a:ln>
              <a:solidFill>
                <a:srgbClr val="000000"/>
              </a:solidFill>
              <a:effectLst/>
              <a:uFillTx/>
              <a:latin typeface="Graphik"/>
              <a:ea typeface="Graphik"/>
              <a:cs typeface="Graphik"/>
              <a:sym typeface="Graphik"/>
            </a:endParaRPr>
          </a:p>
        </p:txBody>
      </p:sp>
      <p:pic>
        <p:nvPicPr>
          <p:cNvPr id="4" name="图片 3" descr="vm"/>
          <p:cNvPicPr>
            <a:picLocks noChangeAspect="1"/>
          </p:cNvPicPr>
          <p:nvPr/>
        </p:nvPicPr>
        <p:blipFill>
          <a:blip r:embed="rId1"/>
          <a:srcRect l="13856" t="36825" r="14497"/>
          <a:stretch>
            <a:fillRect/>
          </a:stretch>
        </p:blipFill>
        <p:spPr>
          <a:xfrm>
            <a:off x="1267460" y="3150235"/>
            <a:ext cx="11705590" cy="8199755"/>
          </a:xfrm>
          <a:prstGeom prst="rect">
            <a:avLst/>
          </a:prstGeom>
        </p:spPr>
      </p:pic>
      <p:pic>
        <p:nvPicPr>
          <p:cNvPr id="7" name="图片 6" descr="500acc"/>
          <p:cNvPicPr>
            <a:picLocks noChangeAspect="1"/>
          </p:cNvPicPr>
          <p:nvPr/>
        </p:nvPicPr>
        <p:blipFill>
          <a:blip r:embed="rId2"/>
          <a:srcRect l="16027" t="3764" r="7927" b="2215"/>
          <a:stretch>
            <a:fillRect/>
          </a:stretch>
        </p:blipFill>
        <p:spPr>
          <a:xfrm>
            <a:off x="13237210" y="3150235"/>
            <a:ext cx="10922000" cy="7880985"/>
          </a:xfrm>
          <a:prstGeom prst="rect">
            <a:avLst/>
          </a:prstGeom>
        </p:spPr>
      </p:pic>
      <p:sp>
        <p:nvSpPr>
          <p:cNvPr id="9" name="文本框 8"/>
          <p:cNvSpPr txBox="1"/>
          <p:nvPr/>
        </p:nvSpPr>
        <p:spPr>
          <a:xfrm>
            <a:off x="12922250" y="11349673"/>
            <a:ext cx="1237424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1" i="1" u="none" strike="noStrike" cap="none" spc="0" normalizeH="0" baseline="0">
                <a:ln>
                  <a:noFill/>
                </a:ln>
                <a:solidFill>
                  <a:srgbClr val="000000"/>
                </a:solidFill>
                <a:effectLst/>
                <a:uFillTx/>
                <a:latin typeface="Graphik"/>
                <a:ea typeface="Graphik"/>
                <a:cs typeface="Graphik"/>
                <a:sym typeface="Graphik"/>
              </a:rPr>
              <a:t>Jetson </a:t>
            </a:r>
            <a:r>
              <a:rPr kumimoji="0" lang="en-US" altLang="zh-CN" sz="4000" b="1" i="1" u="none" strike="noStrike" cap="none" spc="0" normalizeH="0" baseline="0">
                <a:ln>
                  <a:noFill/>
                </a:ln>
                <a:solidFill>
                  <a:srgbClr val="000000"/>
                </a:solidFill>
                <a:effectLst/>
                <a:uFillTx/>
                <a:latin typeface="Graphik"/>
                <a:ea typeface="Graphik"/>
                <a:cs typeface="Graphik"/>
                <a:sym typeface="Graphik"/>
              </a:rPr>
              <a:t>nano</a:t>
            </a:r>
            <a:endParaRPr kumimoji="0" lang="en-US" altLang="zh-CN" sz="4000" b="1" i="1" u="none" strike="noStrike" cap="none" spc="0" normalizeH="0" baseline="0">
              <a:ln>
                <a:noFill/>
              </a:ln>
              <a:solidFill>
                <a:srgbClr val="000000"/>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8329275" y="297815"/>
            <a:ext cx="5553075" cy="655320"/>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8329275" y="320040"/>
            <a:ext cx="555244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Result/Confusion </a:t>
            </a:r>
            <a:r>
              <a:rPr kumimoji="0" lang="en-US" sz="3600" b="1" i="0" u="none" strike="noStrike" cap="none" spc="0" normalizeH="0" baseline="0" dirty="0">
                <a:ln>
                  <a:noFill/>
                </a:ln>
                <a:solidFill>
                  <a:schemeClr val="bg1"/>
                </a:solidFill>
                <a:effectLst/>
                <a:uFillTx/>
                <a:latin typeface="Graphik"/>
                <a:ea typeface="Graphik"/>
                <a:cs typeface="Graphik"/>
                <a:sym typeface="Graphik"/>
              </a:rPr>
              <a:t>matrix</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39</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Confusion matrix</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267460" y="4672965"/>
            <a:ext cx="10924540" cy="92748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dirty="0">
                <a:solidFill>
                  <a:schemeClr val="tx1"/>
                </a:solidFill>
                <a:latin typeface="Times New Roman Regular" panose="02020603050405020304" charset="0"/>
                <a:cs typeface="Times New Roman Regular" panose="02020603050405020304" charset="0"/>
              </a:rPr>
              <a:t>A better method for evaluating classifier performance is by using a confusion matrix. The general idea is to count the number of instances from class A that were classified as class B. For example, to determine how many times the classifier confuses the digits 3 and 5, you can simply check the value at the intersection of the 5th row and the 3rd column in the confusion matrix.</a:t>
            </a: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p:txBody>
      </p:sp>
      <p:pic>
        <p:nvPicPr>
          <p:cNvPr id="2" name="图片 1" descr="截屏2023-08-22 04.00.49"/>
          <p:cNvPicPr>
            <a:picLocks noChangeAspect="1"/>
          </p:cNvPicPr>
          <p:nvPr/>
        </p:nvPicPr>
        <p:blipFill>
          <a:blip r:embed="rId1"/>
          <a:stretch>
            <a:fillRect/>
          </a:stretch>
        </p:blipFill>
        <p:spPr>
          <a:xfrm>
            <a:off x="12710795" y="2914650"/>
            <a:ext cx="10403205" cy="7886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8199735" y="206375"/>
            <a:ext cx="5682615" cy="65595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8199735" y="206375"/>
            <a:ext cx="5682615" cy="841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Result/Confusion </a:t>
            </a:r>
            <a:r>
              <a:rPr kumimoji="0" lang="en-US" sz="3600" b="1" i="0" u="none" strike="noStrike" cap="none" spc="0" normalizeH="0" baseline="0" dirty="0">
                <a:ln>
                  <a:noFill/>
                </a:ln>
                <a:solidFill>
                  <a:schemeClr val="bg1"/>
                </a:solidFill>
                <a:effectLst/>
                <a:uFillTx/>
                <a:latin typeface="Graphik"/>
                <a:ea typeface="Graphik"/>
                <a:cs typeface="Graphik"/>
                <a:sym typeface="Graphik"/>
              </a:rPr>
              <a:t>matrix</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40</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Confusion matrix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267460" y="3774440"/>
            <a:ext cx="18742025" cy="486727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dirty="0">
                <a:solidFill>
                  <a:schemeClr val="tx1"/>
                </a:solidFill>
                <a:latin typeface="Times New Roman Regular" panose="02020603050405020304" charset="0"/>
                <a:cs typeface="Times New Roman Regular" panose="02020603050405020304" charset="0"/>
              </a:rPr>
              <a:t>Confusion matrix can be  implemented by adding a python layer in lenet prototxt file.</a:t>
            </a: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p:txBody>
      </p:sp>
      <p:sp>
        <p:nvSpPr>
          <p:cNvPr id="2" name="文本框 1"/>
          <p:cNvSpPr txBox="1"/>
          <p:nvPr/>
        </p:nvSpPr>
        <p:spPr>
          <a:xfrm>
            <a:off x="5745480" y="4632325"/>
            <a:ext cx="13863955" cy="7795895"/>
          </a:xfrm>
          <a:prstGeom prst="rect">
            <a:avLst/>
          </a:prstGeom>
          <a:solidFill>
            <a:schemeClr val="tx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layer {</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type: 'Python'</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name: 'py_accuracy'</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top: 'py_accuracy'</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bottom: 'ip2'</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bottom: 'label'</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python_param {</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 the module name -- usually the filename -- that needs to be in $PYTHONPATH</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module: 'python_confmat'</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 the layer name -- the class name in the module</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layer: 'PythonConfMat'</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param_str: '{"test_iter":100}'</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include {</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phase: TEST</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Graphik"/>
                <a:ea typeface="Graphik"/>
                <a:cs typeface="Graphik"/>
                <a:sym typeface="Graphik"/>
              </a:rPr>
              <a:t>  }</a:t>
            </a:r>
            <a:endParaRPr kumimoji="0" lang="zh-CN" altLang="en-US" sz="2800" b="0" i="0" u="none" strike="noStrike" cap="none" spc="0" normalizeH="0" baseline="0">
              <a:ln>
                <a:noFill/>
              </a:ln>
              <a:solidFill>
                <a:schemeClr val="bg1"/>
              </a:solidFill>
              <a:effectLst/>
              <a:uFillTx/>
              <a:latin typeface="Graphik"/>
              <a:ea typeface="Graphik"/>
              <a:cs typeface="Graphik"/>
              <a:sym typeface="Graphik"/>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8330545" y="297815"/>
            <a:ext cx="5864225" cy="6546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7994630" y="297180"/>
            <a:ext cx="6389370" cy="877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Result/Confusion matrix</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41</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Confusion matrix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267460" y="4630420"/>
            <a:ext cx="18742025" cy="486727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dirty="0">
                <a:solidFill>
                  <a:schemeClr val="tx1"/>
                </a:solidFill>
                <a:latin typeface="Times New Roman Regular" panose="02020603050405020304" charset="0"/>
                <a:cs typeface="Times New Roman Regular" panose="02020603050405020304" charset="0"/>
              </a:rPr>
              <a:t>The file</a:t>
            </a:r>
            <a:r>
              <a:rPr lang="en-US" sz="5400" dirty="0">
                <a:solidFill>
                  <a:schemeClr val="accent1"/>
                </a:solidFill>
                <a:latin typeface="Times New Roman Regular" panose="02020603050405020304" charset="0"/>
                <a:cs typeface="Times New Roman Regular" panose="02020603050405020304" charset="0"/>
              </a:rPr>
              <a:t> python_confmat.py</a:t>
            </a:r>
            <a:r>
              <a:rPr lang="en-US" sz="5400" dirty="0">
                <a:solidFill>
                  <a:schemeClr val="tx1"/>
                </a:solidFill>
                <a:latin typeface="Times New Roman Regular" panose="02020603050405020304" charset="0"/>
                <a:cs typeface="Times New Roman Regular" panose="02020603050405020304" charset="0"/>
              </a:rPr>
              <a:t> must be copied in caffe/examples/mnist to work for the example. Ensure that in the Caffe configuration file, this section is set as follows: WITH_PYTHON_LAYER := 1. This step is essential to ensure that Caffe can recognize Python layers.</a:t>
            </a: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7804765" y="297815"/>
            <a:ext cx="6077585" cy="676910"/>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42</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Confusion matrix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pic>
        <p:nvPicPr>
          <p:cNvPr id="2" name="图片 1" descr="0.01cm"/>
          <p:cNvPicPr>
            <a:picLocks noChangeAspect="1"/>
          </p:cNvPicPr>
          <p:nvPr/>
        </p:nvPicPr>
        <p:blipFill>
          <a:blip r:embed="rId1"/>
          <a:stretch>
            <a:fillRect/>
          </a:stretch>
        </p:blipFill>
        <p:spPr>
          <a:xfrm>
            <a:off x="927100" y="3547745"/>
            <a:ext cx="22529165" cy="7400290"/>
          </a:xfrm>
          <a:prstGeom prst="rect">
            <a:avLst/>
          </a:prstGeom>
        </p:spPr>
      </p:pic>
      <p:sp>
        <p:nvSpPr>
          <p:cNvPr id="3" name="文本框 2"/>
          <p:cNvSpPr txBox="1"/>
          <p:nvPr/>
        </p:nvSpPr>
        <p:spPr>
          <a:xfrm>
            <a:off x="6004560" y="12079288"/>
            <a:ext cx="12374245"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1" i="1" u="none" strike="noStrike" cap="none" spc="0" normalizeH="0" baseline="0">
                <a:ln>
                  <a:noFill/>
                </a:ln>
                <a:solidFill>
                  <a:srgbClr val="000000"/>
                </a:solidFill>
                <a:effectLst/>
                <a:uFillTx/>
                <a:latin typeface="Graphik"/>
                <a:ea typeface="Graphik"/>
                <a:cs typeface="Graphik"/>
                <a:sym typeface="Graphik"/>
              </a:rPr>
              <a:t>Iteration 500 </a:t>
            </a:r>
            <a:r>
              <a:rPr kumimoji="0" lang="en-US" altLang="zh-CN" sz="4000" b="1" i="1" u="none" strike="noStrike" cap="none" spc="0" normalizeH="0" baseline="0">
                <a:ln>
                  <a:noFill/>
                </a:ln>
                <a:solidFill>
                  <a:srgbClr val="000000"/>
                </a:solidFill>
                <a:effectLst/>
                <a:uFillTx/>
                <a:latin typeface="Graphik"/>
                <a:ea typeface="Graphik"/>
                <a:cs typeface="Graphik"/>
                <a:sym typeface="Graphik"/>
              </a:rPr>
              <a:t>testing</a:t>
            </a:r>
            <a:endParaRPr kumimoji="0" lang="en-US" altLang="zh-CN" sz="4000" b="1" i="1" u="none" strike="noStrike" cap="none" spc="0" normalizeH="0" baseline="0">
              <a:ln>
                <a:noFill/>
              </a:ln>
              <a:solidFill>
                <a:srgbClr val="000000"/>
              </a:solidFill>
              <a:effectLst/>
              <a:uFillTx/>
              <a:latin typeface="Graphik"/>
              <a:ea typeface="Graphik"/>
              <a:cs typeface="Graphik"/>
              <a:sym typeface="Graphik"/>
            </a:endParaRPr>
          </a:p>
        </p:txBody>
      </p:sp>
      <p:sp>
        <p:nvSpPr>
          <p:cNvPr id="4" name="文本框 3"/>
          <p:cNvSpPr txBox="1"/>
          <p:nvPr/>
        </p:nvSpPr>
        <p:spPr>
          <a:xfrm>
            <a:off x="14747875" y="353695"/>
            <a:ext cx="12192000" cy="655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Result/Confusion matrix</a:t>
            </a:r>
            <a:endParaRPr kumimoji="0" lang="en-US" altLang="en-US" sz="3600" b="1" i="0" u="none" strike="noStrike" cap="none" spc="0" normalizeH="0" baseline="0" dirty="0">
              <a:ln>
                <a:noFill/>
              </a:ln>
              <a:solidFill>
                <a:schemeClr val="bg1"/>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Caffe/Conclusion</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43</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Conclusion </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2" name="文本框 1"/>
          <p:cNvSpPr txBox="1"/>
          <p:nvPr/>
        </p:nvSpPr>
        <p:spPr>
          <a:xfrm>
            <a:off x="1550035" y="6256655"/>
            <a:ext cx="20674330"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342900" marR="0" indent="-342900" algn="l" defTabSz="825500" rtl="0" fontAlgn="auto" latinLnBrk="0" hangingPunct="0">
              <a:lnSpc>
                <a:spcPct val="100000"/>
              </a:lnSpc>
              <a:spcBef>
                <a:spcPts val="0"/>
              </a:spcBef>
              <a:spcAft>
                <a:spcPts val="0"/>
              </a:spcAft>
              <a:buClrTx/>
              <a:buSzTx/>
              <a:buFont typeface="Arial" panose="020B0704020202020204" pitchFamily="34" charset="0"/>
              <a:buChar char="•"/>
            </a:pPr>
            <a:endParaRPr kumimoji="0" lang="zh-CN" altLang="en-US" sz="4000" b="0" i="0" u="none" strike="noStrike" cap="none" spc="0" normalizeH="0" baseline="0">
              <a:ln>
                <a:noFill/>
              </a:ln>
              <a:solidFill>
                <a:srgbClr val="000000"/>
              </a:solidFill>
              <a:effectLst/>
              <a:uFillTx/>
              <a:latin typeface="Graphik"/>
              <a:ea typeface="Graphik"/>
              <a:cs typeface="Graphik"/>
              <a:sym typeface="Graphik"/>
            </a:endParaRPr>
          </a:p>
        </p:txBody>
      </p:sp>
      <p:sp>
        <p:nvSpPr>
          <p:cNvPr id="3" name="文本框 2"/>
          <p:cNvSpPr txBox="1"/>
          <p:nvPr/>
        </p:nvSpPr>
        <p:spPr>
          <a:xfrm>
            <a:off x="1267460" y="3288030"/>
            <a:ext cx="18364200" cy="75806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We have demenstrated how to use caffe framwork to implement a LeNet to train and test Mnist database and used its loss function, accuracy and confusion matrix as the benchmarks for this network. By changing the iteration times, opitimizer types, it gave us 500 iteration, SGD(Stochastic Gradient Descent ) optimizer(base learning rate as 0.01) has the best performance with less computation. In confusion matrix, class</a:t>
            </a:r>
            <a:r>
              <a:rPr kumimoji="0" lang="zh-CN" altLang="en-US" sz="5400" b="0" i="0" u="none"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rPr>
              <a:t>“</a:t>
            </a:r>
            <a:r>
              <a:rPr kumimoji="0" lang="en-US" altLang="zh-CN" sz="5400" b="0" i="0" u="none"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rPr>
              <a:t>8</a:t>
            </a:r>
            <a:r>
              <a:rPr kumimoji="0" lang="zh-CN" altLang="en-US" sz="5400" b="0" i="0" u="none"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rPr>
              <a:t>”</a:t>
            </a: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 is the hardest one to classify while class </a:t>
            </a:r>
            <a:r>
              <a:rPr kumimoji="0" lang="zh-CN" altLang="en-US" sz="5400" b="0" i="0" u="none"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rPr>
              <a:t>“</a:t>
            </a: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1</a:t>
            </a:r>
            <a:r>
              <a:rPr kumimoji="0" lang="zh-CN" altLang="en-US" sz="5400" b="0" i="0" u="none" strike="noStrike" cap="none" spc="0" normalizeH="0" baseline="0">
                <a:ln>
                  <a:noFill/>
                </a:ln>
                <a:solidFill>
                  <a:srgbClr val="000000"/>
                </a:solidFill>
                <a:effectLst/>
                <a:uFillTx/>
                <a:latin typeface="Times New Roman Regular" panose="02020603050405020304" charset="0"/>
                <a:ea typeface="宋体" charset="0"/>
                <a:cs typeface="Times New Roman Regular" panose="02020603050405020304" charset="0"/>
                <a:sym typeface="Graphik"/>
              </a:rPr>
              <a:t>”</a:t>
            </a: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 achieved the highest accuracy.</a:t>
            </a: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44</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2857500" y="5786755"/>
            <a:ext cx="18669000" cy="2023110"/>
          </a:xfrm>
          <a:prstGeom prst="rect">
            <a:avLst/>
          </a:prstGeom>
          <a:ln w="12700">
            <a:miter lim="400000"/>
          </a:ln>
        </p:spPr>
        <p:txBody>
          <a:bodyPr lIns="50800" tIns="50800" rIns="50800" bIns="50800" anchor="b">
            <a:noAutofit/>
            <a:scene3d>
              <a:camera prst="orthographicFront"/>
              <a:lightRig rig="threePt" dir="t"/>
            </a:scene3d>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23900" b="1" spc="-350" baseline="30000" dirty="0">
                <a:solidFill>
                  <a:schemeClr val="accent1">
                    <a:lumMod val="75000"/>
                  </a:schemeClr>
                </a:solidFill>
                <a:effectLst>
                  <a:outerShdw blurRad="38100" dist="25400" dir="5400000" algn="ctr" rotWithShape="0">
                    <a:srgbClr val="6E747A">
                      <a:alpha val="43000"/>
                      <a:alpha val="43000"/>
                    </a:srgbClr>
                  </a:outerShdw>
                </a:effectLst>
                <a:uFillTx/>
              </a:rPr>
              <a:t>Notes </a:t>
            </a:r>
            <a:r>
              <a:rPr lang="en-US" sz="23900" b="1" spc="-350" baseline="30000" dirty="0">
                <a:solidFill>
                  <a:schemeClr val="accent1">
                    <a:lumMod val="75000"/>
                  </a:schemeClr>
                </a:solidFill>
                <a:effectLst>
                  <a:outerShdw blurRad="38100" dist="25400" dir="5400000" algn="ctr" rotWithShape="0">
                    <a:srgbClr val="6E747A">
                      <a:alpha val="43000"/>
                      <a:alpha val="43000"/>
                    </a:srgbClr>
                  </a:outerShdw>
                </a:effectLst>
                <a:uFillTx/>
              </a:rPr>
              <a:t>of Problems and troubles</a:t>
            </a:r>
            <a:r>
              <a:rPr lang="en-US" sz="23900" b="1" spc="-350" baseline="30000" dirty="0">
                <a:solidFill>
                  <a:schemeClr val="accent1"/>
                </a:solidFill>
                <a:effectLst>
                  <a:outerShdw blurRad="38100" dist="25400" dir="5400000" algn="ctr" rotWithShape="0">
                    <a:srgbClr val="6E747A">
                      <a:alpha val="43000"/>
                      <a:alpha val="43000"/>
                    </a:srgbClr>
                  </a:outerShdw>
                </a:effectLst>
                <a:uFillTx/>
              </a:rPr>
              <a:t> </a:t>
            </a:r>
            <a:endParaRPr lang="en-US" sz="23900" b="1" spc="-350" baseline="30000" dirty="0">
              <a:solidFill>
                <a:schemeClr val="accent1"/>
              </a:solidFill>
              <a:effectLst>
                <a:outerShdw blurRad="38100" dist="25400" dir="5400000" algn="ctr" rotWithShape="0">
                  <a:srgbClr val="6E747A">
                    <a:alpha val="43000"/>
                    <a:alpha val="43000"/>
                  </a:srgbClr>
                </a:outerShdw>
              </a:effectLst>
              <a:uFillTx/>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Notes</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45</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2" name="文本框 1"/>
          <p:cNvSpPr txBox="1"/>
          <p:nvPr/>
        </p:nvSpPr>
        <p:spPr>
          <a:xfrm>
            <a:off x="1489075" y="1164590"/>
            <a:ext cx="16934815" cy="111721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4000" b="0" i="0" u="none" strike="noStrike" cap="none" spc="0" normalizeH="0" baseline="0">
                <a:ln>
                  <a:noFill/>
                </a:ln>
                <a:solidFill>
                  <a:srgbClr val="000000"/>
                </a:solidFill>
                <a:effectLst/>
                <a:uFillTx/>
                <a:latin typeface="Graphik"/>
                <a:ea typeface="Graphik"/>
                <a:cs typeface="Graphik"/>
                <a:sym typeface="Graphik"/>
              </a:rPr>
              <a:t>The first problem I encountered was importing Caffe into the Jetson Nano correctly. Due to the loss of some dependency packages, I couldn't build Caffe on the ARM device. After reinstalling those dependencies, I was able to import Caffe.</a:t>
            </a: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4000" b="0" i="0" u="none" strike="noStrike" cap="none" spc="0" normalizeH="0" baseline="0">
                <a:ln>
                  <a:noFill/>
                </a:ln>
                <a:solidFill>
                  <a:srgbClr val="000000"/>
                </a:solidFill>
                <a:effectLst/>
                <a:uFillTx/>
                <a:latin typeface="Graphik"/>
                <a:ea typeface="Graphik"/>
                <a:cs typeface="Graphik"/>
                <a:sym typeface="Graphik"/>
              </a:rPr>
              <a:t>The second problem I faced was how to connect the Jupyter server of the Jetson Nano with my PC browser. Since I initiated the device in headless mode, there was only a PuTTY terminal that could control the Nano. PuTTY has its limitations in displaying graphs and images. To provide more useful and visually appealing results, I needed to use remote control to forward the Jupyter server of the Jetson Nano to my own PC port. In this case, I used SSH tunneling, as mentioned in the appendix.</a:t>
            </a: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4000" b="0" i="0" u="none" strike="noStrike" cap="none" spc="0" normalizeH="0" baseline="0">
                <a:ln>
                  <a:noFill/>
                </a:ln>
                <a:solidFill>
                  <a:srgbClr val="000000"/>
                </a:solidFill>
                <a:effectLst/>
                <a:uFillTx/>
                <a:latin typeface="Graphik"/>
                <a:ea typeface="Graphik"/>
                <a:cs typeface="Graphik"/>
                <a:sym typeface="Graphik"/>
              </a:rPr>
              <a:t> </a:t>
            </a: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Notes</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46</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2" name="文本框 1"/>
          <p:cNvSpPr txBox="1"/>
          <p:nvPr/>
        </p:nvSpPr>
        <p:spPr>
          <a:xfrm>
            <a:off x="1489075" y="1378585"/>
            <a:ext cx="16934815" cy="111721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4000" b="0" i="0" u="none" strike="noStrike" cap="none" spc="0" normalizeH="0" baseline="0">
                <a:ln>
                  <a:noFill/>
                </a:ln>
                <a:solidFill>
                  <a:srgbClr val="000000"/>
                </a:solidFill>
                <a:effectLst/>
                <a:uFillTx/>
                <a:latin typeface="Graphik"/>
                <a:ea typeface="Graphik"/>
                <a:cs typeface="Graphik"/>
                <a:sym typeface="Graphik"/>
              </a:rPr>
              <a:t>The next problem was a code error while running the .ipynb file in Jupyter Notebook. Even after installing some missing modules, there were still some errors occurring after running one cell. The error hints pointed to syntax issues. Since the reference .ipynb file I used was from Lab3 of the Neurocomputing course, which used Python 2 as the Jupyter kernel, while I was using Python 3 as my Jupyter kernel, I suspected that the different code versions were causing these syntax errors. So, I meticulously reviewed every line of code but didn't find anything. This took up some time. Then I attempted another approach to fix this by installing the Python 2 kernel under the same virtual environment to change the Jupyter kernel to Python 2. However, more errors emerged, and I realized that I would need to install all requisite packages for the Python 2 version all over again. Still, there were many errors showing up. So, I reverted to using the Python 3 kernel. At this point, I believed that my virtual environment had become unstable due to the presence of different Python versions, so I don't recommend installing multiple Python versions in your virtual environment.</a:t>
            </a: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7520920" y="278567"/>
            <a:ext cx="6361430" cy="630952"/>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2</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3328650"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Developer </a:t>
            </a:r>
            <a:r>
              <a:rPr lang="en-US" sz="8000" b="1" dirty="0">
                <a:solidFill>
                  <a:schemeClr val="tx1"/>
                </a:solidFill>
                <a:effectLst>
                  <a:outerShdw blurRad="38100" dist="19050" dir="2700000" algn="tl" rotWithShape="0">
                    <a:schemeClr val="dk1">
                      <a:alpha val="40000"/>
                      <a:alpha val="40000"/>
                    </a:schemeClr>
                  </a:outerShdw>
                </a:effectLst>
              </a:rPr>
              <a:t>kit interfaces  </a:t>
            </a:r>
            <a:endParaRPr lang="en-US" sz="8000" b="1" dirty="0">
              <a:solidFill>
                <a:schemeClr val="tx1"/>
              </a:solidFill>
              <a:effectLst>
                <a:outerShdw blurRad="38100" dist="19050" dir="2700000" algn="tl" rotWithShape="0">
                  <a:schemeClr val="dk1">
                    <a:alpha val="40000"/>
                    <a:alpha val="40000"/>
                  </a:schemeClr>
                </a:outerShdw>
              </a:effectLst>
            </a:endParaRPr>
          </a:p>
        </p:txBody>
      </p:sp>
      <p:pic>
        <p:nvPicPr>
          <p:cNvPr id="2" name="图片 1" descr="截屏2023-08-19 01.53.36"/>
          <p:cNvPicPr>
            <a:picLocks noChangeAspect="1"/>
          </p:cNvPicPr>
          <p:nvPr/>
        </p:nvPicPr>
        <p:blipFill>
          <a:blip r:embed="rId1"/>
          <a:stretch>
            <a:fillRect/>
          </a:stretch>
        </p:blipFill>
        <p:spPr>
          <a:xfrm>
            <a:off x="1267460" y="3373120"/>
            <a:ext cx="21223605" cy="7967345"/>
          </a:xfrm>
          <a:prstGeom prst="rect">
            <a:avLst/>
          </a:prstGeom>
        </p:spPr>
      </p:pic>
      <p:sp>
        <p:nvSpPr>
          <p:cNvPr id="4" name="TextBox 30"/>
          <p:cNvSpPr txBox="1"/>
          <p:nvPr/>
        </p:nvSpPr>
        <p:spPr>
          <a:xfrm>
            <a:off x="17745710" y="320040"/>
            <a:ext cx="613664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Introduction of jetsonnano </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Notes</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47</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2" name="文本框 1"/>
          <p:cNvSpPr txBox="1"/>
          <p:nvPr/>
        </p:nvSpPr>
        <p:spPr>
          <a:xfrm>
            <a:off x="1489075" y="1164590"/>
            <a:ext cx="16934815" cy="111721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4000" b="0" i="0" u="none" strike="noStrike" cap="none" spc="0" normalizeH="0" baseline="0">
                <a:ln>
                  <a:noFill/>
                </a:ln>
                <a:solidFill>
                  <a:srgbClr val="000000"/>
                </a:solidFill>
                <a:effectLst/>
                <a:uFillTx/>
                <a:latin typeface="Graphik"/>
                <a:ea typeface="Graphik"/>
                <a:cs typeface="Graphik"/>
                <a:sym typeface="Graphik"/>
              </a:rPr>
              <a:t>Finally, I found a possible syntax error: simply converting "(it // test_interval)" to an integral type. Voilà, I could run all cells smoothly without errors. However, the next day, a new error occurred when I ran the cell to import Caffe. It showed: "</a:t>
            </a:r>
            <a:r>
              <a:rPr kumimoji="0" lang="en-US" altLang="zh-CN" sz="4000" b="0" i="0" u="none" strike="noStrike" cap="none" spc="0" normalizeH="0" baseline="0">
                <a:ln>
                  <a:noFill/>
                </a:ln>
                <a:solidFill>
                  <a:schemeClr val="accent1"/>
                </a:solidFill>
                <a:effectLst/>
                <a:uFillTx/>
                <a:latin typeface="Graphik"/>
                <a:ea typeface="Graphik"/>
                <a:cs typeface="Graphik"/>
                <a:sym typeface="Graphik"/>
              </a:rPr>
              <a:t>ImportError: /home/xt/miniforge3/envs/sar/bin/../lib/libgio-2.0.so.0: undefined symbol: g_unix_get_passwd_entry</a:t>
            </a:r>
            <a:r>
              <a:rPr kumimoji="0" lang="en-US" altLang="zh-CN" sz="4000" b="0" i="0" u="none" strike="noStrike" cap="none" spc="0" normalizeH="0" baseline="0">
                <a:ln>
                  <a:noFill/>
                </a:ln>
                <a:solidFill>
                  <a:srgbClr val="000000"/>
                </a:solidFill>
                <a:effectLst/>
                <a:uFillTx/>
                <a:latin typeface="Graphik"/>
                <a:ea typeface="Graphik"/>
                <a:cs typeface="Graphik"/>
                <a:sym typeface="Graphik"/>
              </a:rPr>
              <a:t>." To solve this error, I first checked Caffe on the Jetson Nano, and it imported smoothly. It just couldn't import under my virtual environment in Jupyter Notebook. According to the hint, I suspected that my libgio in Miniforge3 was probably different from that in my PuTTY terminal. So, I installed the newest version, but it showed that my version was already the newest in Miniforge3. It could be that the OpenCV installed in the Conda environment conflicted with the original Caffe dependency environment. So, I uninstalled OpenCV in Conda and deleted the libgio in Miniforge, attempting to link the PuTTY libgio to Miniforge. Surprisingly, after the deletion, the problem suddenly resolved.</a:t>
            </a: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4000" b="0" i="0" u="none" strike="noStrike" cap="none" spc="0" normalizeH="0" baseline="0">
                <a:ln>
                  <a:noFill/>
                </a:ln>
                <a:solidFill>
                  <a:srgbClr val="000000"/>
                </a:solidFill>
                <a:effectLst/>
                <a:uFillTx/>
                <a:latin typeface="Graphik"/>
                <a:ea typeface="Graphik"/>
                <a:cs typeface="Graphik"/>
                <a:sym typeface="Graphik"/>
              </a:rPr>
              <a:t>The other issues I encountered were relatively easy to resolve. </a:t>
            </a: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Fahion MNIST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48</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2857500" y="5786755"/>
            <a:ext cx="18669000" cy="2023110"/>
          </a:xfrm>
          <a:prstGeom prst="rect">
            <a:avLst/>
          </a:prstGeom>
          <a:ln w="12700">
            <a:miter lim="400000"/>
          </a:ln>
        </p:spPr>
        <p:txBody>
          <a:bodyPr lIns="50800" tIns="50800" rIns="50800" bIns="50800" anchor="b">
            <a:noAutofit/>
            <a:scene3d>
              <a:camera prst="orthographicFront"/>
              <a:lightRig rig="threePt" dir="t"/>
            </a:scene3d>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23900" b="1" spc="-350" baseline="30000" dirty="0">
                <a:solidFill>
                  <a:schemeClr val="accent1"/>
                </a:solidFill>
                <a:effectLst>
                  <a:outerShdw blurRad="38100" dist="25400" dir="5400000" algn="ctr" rotWithShape="0">
                    <a:srgbClr val="6E747A">
                      <a:alpha val="43000"/>
                      <a:alpha val="43000"/>
                    </a:srgbClr>
                  </a:outerShdw>
                </a:effectLst>
                <a:uFillTx/>
              </a:rPr>
              <a:t> </a:t>
            </a:r>
            <a:endParaRPr lang="en-US" sz="23900" b="1" spc="-350" baseline="30000" dirty="0">
              <a:solidFill>
                <a:schemeClr val="accent1"/>
              </a:solidFill>
              <a:effectLst>
                <a:outerShdw blurRad="38100" dist="25400" dir="5400000" algn="ctr" rotWithShape="0">
                  <a:srgbClr val="6E747A">
                    <a:alpha val="43000"/>
                    <a:alpha val="43000"/>
                  </a:srgbClr>
                </a:outerShdw>
              </a:effectLst>
              <a:uFillTx/>
            </a:endParaRPr>
          </a:p>
        </p:txBody>
      </p:sp>
      <p:sp>
        <p:nvSpPr>
          <p:cNvPr id="2"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Fashion MNIST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267460" y="3274060"/>
            <a:ext cx="18742025" cy="486727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dirty="0">
                <a:solidFill>
                  <a:schemeClr val="tx1"/>
                </a:solidFill>
                <a:latin typeface="Times New Roman Regular" panose="02020603050405020304" charset="0"/>
                <a:cs typeface="Times New Roman Regular" panose="02020603050405020304" charset="0"/>
              </a:rPr>
              <a:t>Fashion-MNIST is a dataset of Zalando's article images—consisting of a training set of 60,000 examples and a test set of 10,000 examples. Each example is a 28x28 grayscale image, associated with a label from 10 classes.</a:t>
            </a:r>
            <a:r>
              <a:rPr lang="en-US" sz="5400" spc="-350" baseline="30000" dirty="0">
                <a:solidFill>
                  <a:schemeClr val="tx1"/>
                </a:solidFill>
                <a:uFillTx/>
                <a:latin typeface="Times New Roman Regular" panose="02020603050405020304" charset="0"/>
                <a:cs typeface="Times New Roman Regular" panose="02020603050405020304" charset="0"/>
              </a:rPr>
              <a:t>[8]</a:t>
            </a: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8540"/>
            <a:ext cx="4330700" cy="627201"/>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200" b="1" dirty="0">
                <a:solidFill>
                  <a:schemeClr val="bg1"/>
                </a:solidFill>
                <a:sym typeface="Graphik"/>
              </a:rPr>
              <a:t>Fahion MNIST</a:t>
            </a: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49</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2857500" y="5786755"/>
            <a:ext cx="18669000" cy="2023110"/>
          </a:xfrm>
          <a:prstGeom prst="rect">
            <a:avLst/>
          </a:prstGeom>
          <a:ln w="12700">
            <a:miter lim="400000"/>
          </a:ln>
        </p:spPr>
        <p:txBody>
          <a:bodyPr lIns="50800" tIns="50800" rIns="50800" bIns="50800" anchor="b">
            <a:noAutofit/>
            <a:scene3d>
              <a:camera prst="orthographicFront"/>
              <a:lightRig rig="threePt" dir="t"/>
            </a:scene3d>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23900" b="1" spc="-350" baseline="30000" dirty="0">
                <a:solidFill>
                  <a:schemeClr val="accent1"/>
                </a:solidFill>
                <a:effectLst>
                  <a:outerShdw blurRad="38100" dist="25400" dir="5400000" algn="ctr" rotWithShape="0">
                    <a:srgbClr val="6E747A">
                      <a:alpha val="43000"/>
                      <a:alpha val="43000"/>
                    </a:srgbClr>
                  </a:outerShdw>
                </a:effectLst>
                <a:uFillTx/>
              </a:rPr>
              <a:t> </a:t>
            </a:r>
            <a:endParaRPr lang="en-US" sz="23900" b="1" spc="-350" baseline="30000" dirty="0">
              <a:solidFill>
                <a:schemeClr val="accent1"/>
              </a:solidFill>
              <a:effectLst>
                <a:outerShdw blurRad="38100" dist="25400" dir="5400000" algn="ctr" rotWithShape="0">
                  <a:srgbClr val="6E747A">
                    <a:alpha val="43000"/>
                    <a:alpha val="43000"/>
                  </a:srgbClr>
                </a:outerShdw>
              </a:effectLst>
              <a:uFillTx/>
            </a:endParaRPr>
          </a:p>
        </p:txBody>
      </p:sp>
      <p:sp>
        <p:nvSpPr>
          <p:cNvPr id="2"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Fashion MNIST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pic>
        <p:nvPicPr>
          <p:cNvPr id="3" name="图片 2" descr="截屏2023-08-23 23.46.08"/>
          <p:cNvPicPr>
            <a:picLocks noChangeAspect="1"/>
          </p:cNvPicPr>
          <p:nvPr/>
        </p:nvPicPr>
        <p:blipFill>
          <a:blip r:embed="rId1"/>
          <a:stretch>
            <a:fillRect/>
          </a:stretch>
        </p:blipFill>
        <p:spPr>
          <a:xfrm>
            <a:off x="1267460" y="3274060"/>
            <a:ext cx="11882120" cy="9192895"/>
          </a:xfrm>
          <a:prstGeom prst="rect">
            <a:avLst/>
          </a:prstGeom>
        </p:spPr>
      </p:pic>
      <p:pic>
        <p:nvPicPr>
          <p:cNvPr id="4" name="图片 3" descr="截屏2023-08-23 23.48.19"/>
          <p:cNvPicPr>
            <a:picLocks noChangeAspect="1"/>
          </p:cNvPicPr>
          <p:nvPr/>
        </p:nvPicPr>
        <p:blipFill>
          <a:blip r:embed="rId2"/>
          <a:stretch>
            <a:fillRect/>
          </a:stretch>
        </p:blipFill>
        <p:spPr>
          <a:xfrm>
            <a:off x="7554595" y="5482590"/>
            <a:ext cx="12968605" cy="6460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Fahion MNIST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50</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2857500" y="5786755"/>
            <a:ext cx="18669000" cy="2023110"/>
          </a:xfrm>
          <a:prstGeom prst="rect">
            <a:avLst/>
          </a:prstGeom>
          <a:ln w="12700">
            <a:miter lim="400000"/>
          </a:ln>
        </p:spPr>
        <p:txBody>
          <a:bodyPr lIns="50800" tIns="50800" rIns="50800" bIns="50800" anchor="b">
            <a:noAutofit/>
            <a:scene3d>
              <a:camera prst="orthographicFront"/>
              <a:lightRig rig="threePt" dir="t"/>
            </a:scene3d>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23900" b="1" spc="-350" baseline="30000" dirty="0">
                <a:solidFill>
                  <a:schemeClr val="accent1"/>
                </a:solidFill>
                <a:effectLst>
                  <a:outerShdw blurRad="38100" dist="25400" dir="5400000" algn="ctr" rotWithShape="0">
                    <a:srgbClr val="6E747A">
                      <a:alpha val="43000"/>
                      <a:alpha val="43000"/>
                    </a:srgbClr>
                  </a:outerShdw>
                </a:effectLst>
                <a:uFillTx/>
              </a:rPr>
              <a:t> </a:t>
            </a:r>
            <a:endParaRPr lang="en-US" sz="23900" b="1" spc="-350" baseline="30000" dirty="0">
              <a:solidFill>
                <a:schemeClr val="accent1"/>
              </a:solidFill>
              <a:effectLst>
                <a:outerShdw blurRad="38100" dist="25400" dir="5400000" algn="ctr" rotWithShape="0">
                  <a:srgbClr val="6E747A">
                    <a:alpha val="43000"/>
                    <a:alpha val="43000"/>
                  </a:srgbClr>
                </a:outerShdw>
              </a:effectLst>
              <a:uFillTx/>
            </a:endParaRPr>
          </a:p>
        </p:txBody>
      </p:sp>
      <p:sp>
        <p:nvSpPr>
          <p:cNvPr id="2"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Construct LeNet</a:t>
            </a:r>
            <a:r>
              <a:rPr lang="zh-CN" altLang="en-US" sz="8000" b="1" spc="-350" dirty="0">
                <a:solidFill>
                  <a:schemeClr val="tx1"/>
                </a:solidFill>
                <a:effectLst>
                  <a:outerShdw blurRad="38100" dist="19050" dir="2700000" algn="tl" rotWithShape="0">
                    <a:schemeClr val="dk1">
                      <a:alpha val="40000"/>
                      <a:alpha val="40000"/>
                    </a:schemeClr>
                  </a:outerShdw>
                </a:effectLst>
                <a:uFillTx/>
                <a:ea typeface="宋体" charset="0"/>
              </a:rPr>
              <a:t>（</a:t>
            </a:r>
            <a:r>
              <a:rPr lang="en-US" altLang="zh-CN" sz="8000" b="1" spc="-350" dirty="0">
                <a:solidFill>
                  <a:schemeClr val="tx1"/>
                </a:solidFill>
                <a:effectLst>
                  <a:outerShdw blurRad="38100" dist="19050" dir="2700000" algn="tl" rotWithShape="0">
                    <a:schemeClr val="dk1">
                      <a:alpha val="40000"/>
                      <a:alpha val="40000"/>
                    </a:schemeClr>
                  </a:outerShdw>
                </a:effectLst>
                <a:uFillTx/>
                <a:ea typeface="宋体" charset="0"/>
              </a:rPr>
              <a:t>With keras</a:t>
            </a:r>
            <a:r>
              <a:rPr lang="en-US" altLang="zh-CN" sz="8000" b="1" spc="-350" baseline="30000" dirty="0">
                <a:solidFill>
                  <a:schemeClr val="tx1"/>
                </a:solidFill>
                <a:effectLst>
                  <a:outerShdw blurRad="38100" dist="19050" dir="2700000" algn="tl" rotWithShape="0">
                    <a:schemeClr val="dk1">
                      <a:alpha val="40000"/>
                      <a:alpha val="40000"/>
                    </a:schemeClr>
                  </a:outerShdw>
                </a:effectLst>
                <a:uFillTx/>
                <a:ea typeface="宋体" charset="0"/>
              </a:rPr>
              <a:t>[9]</a:t>
            </a:r>
            <a:r>
              <a:rPr lang="zh-CN" altLang="en-US" sz="8000" b="1" spc="-350" dirty="0">
                <a:solidFill>
                  <a:schemeClr val="tx1"/>
                </a:solidFill>
                <a:effectLst>
                  <a:outerShdw blurRad="38100" dist="19050" dir="2700000" algn="tl" rotWithShape="0">
                    <a:schemeClr val="dk1">
                      <a:alpha val="40000"/>
                      <a:alpha val="40000"/>
                    </a:schemeClr>
                  </a:outerShdw>
                </a:effectLst>
                <a:uFillTx/>
                <a:ea typeface="宋体" charset="0"/>
              </a:rPr>
              <a: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pic>
        <p:nvPicPr>
          <p:cNvPr id="6" name="图片 5" descr="截屏2023-08-24 01.34.13"/>
          <p:cNvPicPr>
            <a:picLocks noChangeAspect="1"/>
          </p:cNvPicPr>
          <p:nvPr/>
        </p:nvPicPr>
        <p:blipFill>
          <a:blip r:embed="rId1"/>
          <a:stretch>
            <a:fillRect/>
          </a:stretch>
        </p:blipFill>
        <p:spPr>
          <a:xfrm>
            <a:off x="1267460" y="3270885"/>
            <a:ext cx="14293850" cy="9675495"/>
          </a:xfrm>
          <a:prstGeom prst="rect">
            <a:avLst/>
          </a:prstGeom>
        </p:spPr>
      </p:pic>
      <p:sp>
        <p:nvSpPr>
          <p:cNvPr id="3" name="文本框 2"/>
          <p:cNvSpPr txBox="1"/>
          <p:nvPr/>
        </p:nvSpPr>
        <p:spPr>
          <a:xfrm>
            <a:off x="16143605" y="4101783"/>
            <a:ext cx="7388225" cy="75806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lang="en-US" sz="5400" dirty="0">
                <a:solidFill>
                  <a:schemeClr val="tx1"/>
                </a:solidFill>
                <a:latin typeface="Times New Roman Regular" panose="02020603050405020304" charset="0"/>
                <a:cs typeface="Times New Roman Regular" panose="02020603050405020304" charset="0"/>
                <a:sym typeface="+mn-ea"/>
              </a:rPr>
              <a:t>Fashion-MNIST is more complicated than traditional MNIST database. The lenet main layers remain the same as that in caffe, but the optimizer is changed to Adam in order to get better results. </a:t>
            </a:r>
            <a:endParaRPr kumimoji="0" lang="zh-CN" altLang="en-US" sz="5400" b="0" i="0" u="none" strike="noStrike" cap="none" spc="0" normalizeH="0" baseline="0">
              <a:ln>
                <a:noFill/>
              </a:ln>
              <a:solidFill>
                <a:srgbClr val="000000"/>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Fahion MNIST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51</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2857500" y="5786755"/>
            <a:ext cx="18669000" cy="2023110"/>
          </a:xfrm>
          <a:prstGeom prst="rect">
            <a:avLst/>
          </a:prstGeom>
          <a:ln w="12700">
            <a:miter lim="400000"/>
          </a:ln>
        </p:spPr>
        <p:txBody>
          <a:bodyPr lIns="50800" tIns="50800" rIns="50800" bIns="50800" anchor="b">
            <a:noAutofit/>
            <a:scene3d>
              <a:camera prst="orthographicFront"/>
              <a:lightRig rig="threePt" dir="t"/>
            </a:scene3d>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23900" b="1" spc="-350" baseline="30000" dirty="0">
                <a:solidFill>
                  <a:schemeClr val="accent1"/>
                </a:solidFill>
                <a:effectLst>
                  <a:outerShdw blurRad="38100" dist="25400" dir="5400000" algn="ctr" rotWithShape="0">
                    <a:srgbClr val="6E747A">
                      <a:alpha val="43000"/>
                      <a:alpha val="43000"/>
                    </a:srgbClr>
                  </a:outerShdw>
                </a:effectLst>
                <a:uFillTx/>
              </a:rPr>
              <a:t> </a:t>
            </a:r>
            <a:endParaRPr lang="en-US" sz="23900" b="1" spc="-350" baseline="30000" dirty="0">
              <a:solidFill>
                <a:schemeClr val="accent1"/>
              </a:solidFill>
              <a:effectLst>
                <a:outerShdw blurRad="38100" dist="25400" dir="5400000" algn="ctr" rotWithShape="0">
                  <a:srgbClr val="6E747A">
                    <a:alpha val="43000"/>
                    <a:alpha val="43000"/>
                  </a:srgbClr>
                </a:outerShdw>
              </a:effectLst>
              <a:uFillTx/>
            </a:endParaRPr>
          </a:p>
        </p:txBody>
      </p:sp>
      <p:sp>
        <p:nvSpPr>
          <p:cNvPr id="3" name="Title 1"/>
          <p:cNvSpPr txBox="1"/>
          <p:nvPr/>
        </p:nvSpPr>
        <p:spPr>
          <a:xfrm>
            <a:off x="1267460" y="1569720"/>
            <a:ext cx="18742025" cy="486727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dirty="0">
                <a:solidFill>
                  <a:schemeClr val="tx1"/>
                </a:solidFill>
                <a:latin typeface="Times New Roman Regular" panose="02020603050405020304" charset="0"/>
                <a:cs typeface="Times New Roman Regular" panose="02020603050405020304" charset="0"/>
              </a:rPr>
              <a:t>It used test data as validation data and got training loss and validation loss. The epoch is 60 and batch size is 128.</a:t>
            </a: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cs typeface="Times New Roman Regular" panose="02020603050405020304" charset="0"/>
            </a:endParaRPr>
          </a:p>
        </p:txBody>
      </p:sp>
      <p:sp>
        <p:nvSpPr>
          <p:cNvPr id="4"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pic>
        <p:nvPicPr>
          <p:cNvPr id="6" name="图片 5" descr="截屏2023-08-24 13.45.41"/>
          <p:cNvPicPr>
            <a:picLocks noChangeAspect="1"/>
          </p:cNvPicPr>
          <p:nvPr/>
        </p:nvPicPr>
        <p:blipFill>
          <a:blip r:embed="rId1"/>
          <a:stretch>
            <a:fillRect/>
          </a:stretch>
        </p:blipFill>
        <p:spPr>
          <a:xfrm>
            <a:off x="3874135" y="4970145"/>
            <a:ext cx="16636365" cy="7333615"/>
          </a:xfrm>
          <a:prstGeom prst="rect">
            <a:avLst/>
          </a:prstGeom>
        </p:spPr>
      </p:pic>
      <p:sp>
        <p:nvSpPr>
          <p:cNvPr id="7" name="文本框 6"/>
          <p:cNvSpPr txBox="1"/>
          <p:nvPr/>
        </p:nvSpPr>
        <p:spPr>
          <a:xfrm>
            <a:off x="10351770" y="12170093"/>
            <a:ext cx="4986020"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0" i="0" u="none" strike="noStrike" cap="none" spc="0" normalizeH="0" baseline="0">
                <a:ln>
                  <a:noFill/>
                </a:ln>
                <a:solidFill>
                  <a:srgbClr val="000000"/>
                </a:solidFill>
                <a:effectLst/>
                <a:uFillTx/>
                <a:latin typeface="Graphik"/>
                <a:ea typeface="Graphik"/>
                <a:cs typeface="Graphik"/>
                <a:sym typeface="Graphik"/>
              </a:rPr>
              <a:t>Accuracy</a:t>
            </a: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Fahion MNIST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52</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2857500" y="5786755"/>
            <a:ext cx="18669000" cy="2023110"/>
          </a:xfrm>
          <a:prstGeom prst="rect">
            <a:avLst/>
          </a:prstGeom>
          <a:ln w="12700">
            <a:miter lim="400000"/>
          </a:ln>
        </p:spPr>
        <p:txBody>
          <a:bodyPr lIns="50800" tIns="50800" rIns="50800" bIns="50800" anchor="b">
            <a:noAutofit/>
            <a:scene3d>
              <a:camera prst="orthographicFront"/>
              <a:lightRig rig="threePt" dir="t"/>
            </a:scene3d>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23900" b="1" spc="-350" baseline="30000" dirty="0">
                <a:solidFill>
                  <a:schemeClr val="accent1"/>
                </a:solidFill>
                <a:effectLst>
                  <a:outerShdw blurRad="38100" dist="25400" dir="5400000" algn="ctr" rotWithShape="0">
                    <a:srgbClr val="6E747A">
                      <a:alpha val="43000"/>
                      <a:alpha val="43000"/>
                    </a:srgbClr>
                  </a:outerShdw>
                </a:effectLst>
                <a:uFillTx/>
              </a:rPr>
              <a:t> </a:t>
            </a:r>
            <a:endParaRPr lang="en-US" sz="23900" b="1" spc="-350" baseline="30000" dirty="0">
              <a:solidFill>
                <a:schemeClr val="accent1"/>
              </a:solidFill>
              <a:effectLst>
                <a:outerShdw blurRad="38100" dist="25400" dir="5400000" algn="ctr" rotWithShape="0">
                  <a:srgbClr val="6E747A">
                    <a:alpha val="43000"/>
                    <a:alpha val="43000"/>
                  </a:srgbClr>
                </a:outerShdw>
              </a:effectLst>
              <a:uFillTx/>
            </a:endParaRPr>
          </a:p>
        </p:txBody>
      </p:sp>
      <p:sp>
        <p:nvSpPr>
          <p:cNvPr id="4"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pic>
        <p:nvPicPr>
          <p:cNvPr id="2" name="图片 1" descr="截屏2023-08-24 13.45.10"/>
          <p:cNvPicPr>
            <a:picLocks noChangeAspect="1"/>
          </p:cNvPicPr>
          <p:nvPr/>
        </p:nvPicPr>
        <p:blipFill>
          <a:blip r:embed="rId1"/>
          <a:stretch>
            <a:fillRect/>
          </a:stretch>
        </p:blipFill>
        <p:spPr>
          <a:xfrm>
            <a:off x="2418715" y="3274060"/>
            <a:ext cx="18553430" cy="8519795"/>
          </a:xfrm>
          <a:prstGeom prst="rect">
            <a:avLst/>
          </a:prstGeom>
        </p:spPr>
      </p:pic>
      <p:sp>
        <p:nvSpPr>
          <p:cNvPr id="7" name="文本框 6"/>
          <p:cNvSpPr txBox="1"/>
          <p:nvPr/>
        </p:nvSpPr>
        <p:spPr>
          <a:xfrm>
            <a:off x="9698990" y="11896408"/>
            <a:ext cx="4986020"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0" i="0" u="none" strike="noStrike" cap="none" spc="0" normalizeH="0" baseline="0">
                <a:ln>
                  <a:noFill/>
                </a:ln>
                <a:solidFill>
                  <a:srgbClr val="000000"/>
                </a:solidFill>
                <a:effectLst/>
                <a:uFillTx/>
                <a:latin typeface="Graphik"/>
                <a:ea typeface="Graphik"/>
                <a:cs typeface="Graphik"/>
                <a:sym typeface="Graphik"/>
              </a:rPr>
              <a:t>Loss</a:t>
            </a: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Fahion MNIST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53</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2857500" y="5786755"/>
            <a:ext cx="18669000" cy="2023110"/>
          </a:xfrm>
          <a:prstGeom prst="rect">
            <a:avLst/>
          </a:prstGeom>
          <a:ln w="12700">
            <a:miter lim="400000"/>
          </a:ln>
        </p:spPr>
        <p:txBody>
          <a:bodyPr lIns="50800" tIns="50800" rIns="50800" bIns="50800" anchor="b">
            <a:noAutofit/>
            <a:scene3d>
              <a:camera prst="orthographicFront"/>
              <a:lightRig rig="threePt" dir="t"/>
            </a:scene3d>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23900" b="1" spc="-350" baseline="30000" dirty="0">
                <a:solidFill>
                  <a:schemeClr val="accent1"/>
                </a:solidFill>
                <a:effectLst>
                  <a:outerShdw blurRad="38100" dist="25400" dir="5400000" algn="ctr" rotWithShape="0">
                    <a:srgbClr val="6E747A">
                      <a:alpha val="43000"/>
                      <a:alpha val="43000"/>
                    </a:srgbClr>
                  </a:outerShdw>
                </a:effectLst>
                <a:uFillTx/>
              </a:rPr>
              <a:t> </a:t>
            </a:r>
            <a:endParaRPr lang="en-US" sz="23900" b="1" spc="-350" baseline="30000" dirty="0">
              <a:solidFill>
                <a:schemeClr val="accent1"/>
              </a:solidFill>
              <a:effectLst>
                <a:outerShdw blurRad="38100" dist="25400" dir="5400000" algn="ctr" rotWithShape="0">
                  <a:srgbClr val="6E747A">
                    <a:alpha val="43000"/>
                    <a:alpha val="43000"/>
                  </a:srgbClr>
                </a:outerShdw>
              </a:effectLst>
              <a:uFillTx/>
            </a:endParaRPr>
          </a:p>
        </p:txBody>
      </p:sp>
      <p:sp>
        <p:nvSpPr>
          <p:cNvPr id="4" name="Title 1"/>
          <p:cNvSpPr txBox="1"/>
          <p:nvPr/>
        </p:nvSpPr>
        <p:spPr>
          <a:xfrm>
            <a:off x="1267460" y="1235075"/>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pic>
        <p:nvPicPr>
          <p:cNvPr id="3" name="图片 2" descr="截屏2023-08-24 13.45.58"/>
          <p:cNvPicPr>
            <a:picLocks noChangeAspect="1"/>
          </p:cNvPicPr>
          <p:nvPr/>
        </p:nvPicPr>
        <p:blipFill>
          <a:blip r:embed="rId1"/>
          <a:stretch>
            <a:fillRect/>
          </a:stretch>
        </p:blipFill>
        <p:spPr>
          <a:xfrm>
            <a:off x="4779645" y="1134745"/>
            <a:ext cx="16296005" cy="11719560"/>
          </a:xfrm>
          <a:prstGeom prst="rect">
            <a:avLst/>
          </a:prstGeom>
        </p:spPr>
      </p:pic>
      <p:sp>
        <p:nvSpPr>
          <p:cNvPr id="6" name="文本框 5"/>
          <p:cNvSpPr txBox="1"/>
          <p:nvPr/>
        </p:nvSpPr>
        <p:spPr>
          <a:xfrm>
            <a:off x="0" y="3582353"/>
            <a:ext cx="4986020"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4000" b="0" i="0" u="none" strike="noStrike" cap="none" spc="0" normalizeH="0" baseline="0">
                <a:ln>
                  <a:noFill/>
                </a:ln>
                <a:solidFill>
                  <a:srgbClr val="000000"/>
                </a:solidFill>
                <a:effectLst/>
                <a:uFillTx/>
                <a:latin typeface="Graphik"/>
                <a:ea typeface="Graphik"/>
                <a:cs typeface="Graphik"/>
                <a:sym typeface="Graphik"/>
              </a:rPr>
              <a:t>Confusion Matrix</a:t>
            </a:r>
            <a:endParaRPr kumimoji="0" lang="en-US" altLang="zh-CN" sz="4000" b="0" i="0" u="none" strike="noStrike" cap="none" spc="0" normalizeH="0" baseline="0">
              <a:ln>
                <a:noFill/>
              </a:ln>
              <a:solidFill>
                <a:srgbClr val="000000"/>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Fahion MNIST</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54</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2857500" y="5786755"/>
            <a:ext cx="18669000" cy="2023110"/>
          </a:xfrm>
          <a:prstGeom prst="rect">
            <a:avLst/>
          </a:prstGeom>
          <a:ln w="12700">
            <a:miter lim="400000"/>
          </a:ln>
        </p:spPr>
        <p:txBody>
          <a:bodyPr lIns="50800" tIns="50800" rIns="50800" bIns="50800" anchor="b">
            <a:noAutofit/>
            <a:scene3d>
              <a:camera prst="orthographicFront"/>
              <a:lightRig rig="threePt" dir="t"/>
            </a:scene3d>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23900" b="1" spc="-350" baseline="30000" dirty="0">
                <a:solidFill>
                  <a:schemeClr val="accent1"/>
                </a:solidFill>
                <a:effectLst>
                  <a:outerShdw blurRad="38100" dist="25400" dir="5400000" algn="ctr" rotWithShape="0">
                    <a:srgbClr val="6E747A">
                      <a:alpha val="43000"/>
                      <a:alpha val="43000"/>
                    </a:srgbClr>
                  </a:outerShdw>
                </a:effectLst>
                <a:uFillTx/>
              </a:rPr>
              <a:t> </a:t>
            </a:r>
            <a:endParaRPr lang="en-US" sz="23900" b="1" spc="-350" baseline="30000" dirty="0">
              <a:solidFill>
                <a:schemeClr val="accent1"/>
              </a:solidFill>
              <a:effectLst>
                <a:outerShdw blurRad="38100" dist="25400" dir="5400000" algn="ctr" rotWithShape="0">
                  <a:srgbClr val="6E747A">
                    <a:alpha val="43000"/>
                    <a:alpha val="43000"/>
                  </a:srgbClr>
                </a:outerShdw>
              </a:effectLst>
              <a:uFillTx/>
            </a:endParaRPr>
          </a:p>
        </p:txBody>
      </p:sp>
      <p:sp>
        <p:nvSpPr>
          <p:cNvPr id="3" name="Title 1"/>
          <p:cNvSpPr txBox="1"/>
          <p:nvPr/>
        </p:nvSpPr>
        <p:spPr>
          <a:xfrm>
            <a:off x="1360805" y="3554095"/>
            <a:ext cx="18742025" cy="486727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dirty="0">
                <a:solidFill>
                  <a:schemeClr val="tx1"/>
                </a:solidFill>
                <a:latin typeface="Times New Roman Regular" panose="02020603050405020304" charset="0"/>
                <a:cs typeface="Times New Roman Regular" panose="02020603050405020304" charset="0"/>
              </a:rPr>
              <a:t>We utilized the Sequential module to construct a LeNet, achieving an approximate accuracy of 95% during training and 92% for testing. The loss consistently decreased, indicating the network's robustness. An analysis of the confusion matrix revealed that the "Shirt" class posed a greater challenge for LeNet in terms of classification, while the "Trouser" class achieved the highest classification accuracy.</a:t>
            </a:r>
            <a:endParaRPr lang="en-US" sz="5400" dirty="0">
              <a:solidFill>
                <a:schemeClr val="tx1"/>
              </a:solidFill>
              <a:latin typeface="Times New Roman Regular" panose="02020603050405020304" charset="0"/>
              <a:cs typeface="Times New Roman Regular" panose="02020603050405020304" charset="0"/>
            </a:endParaRPr>
          </a:p>
        </p:txBody>
      </p:sp>
      <p:sp>
        <p:nvSpPr>
          <p:cNvPr id="4" name="Title 1"/>
          <p:cNvSpPr txBox="1"/>
          <p:nvPr/>
        </p:nvSpPr>
        <p:spPr>
          <a:xfrm>
            <a:off x="1360805" y="1515110"/>
            <a:ext cx="20931505" cy="203898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Result</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55</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2857500" y="5786755"/>
            <a:ext cx="18669000" cy="2023110"/>
          </a:xfrm>
          <a:prstGeom prst="rect">
            <a:avLst/>
          </a:prstGeom>
          <a:ln w="12700">
            <a:miter lim="400000"/>
          </a:ln>
        </p:spPr>
        <p:txBody>
          <a:bodyPr lIns="50800" tIns="50800" rIns="50800" bIns="50800" anchor="b">
            <a:noAutofit/>
            <a:scene3d>
              <a:camera prst="orthographicFront"/>
              <a:lightRig rig="threePt" dir="t"/>
            </a:scene3d>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ctr" hangingPunct="1"/>
            <a:r>
              <a:rPr lang="en-US" sz="23900" b="1" spc="-350" baseline="30000" dirty="0">
                <a:solidFill>
                  <a:schemeClr val="accent1">
                    <a:lumMod val="75000"/>
                  </a:schemeClr>
                </a:solidFill>
                <a:effectLst>
                  <a:outerShdw blurRad="38100" dist="25400" dir="5400000" algn="ctr" rotWithShape="0">
                    <a:srgbClr val="6E747A">
                      <a:alpha val="43000"/>
                      <a:alpha val="43000"/>
                    </a:srgbClr>
                  </a:outerShdw>
                </a:effectLst>
                <a:uFillTx/>
              </a:rPr>
              <a:t>Appendix</a:t>
            </a:r>
            <a:r>
              <a:rPr lang="en-US" sz="23900" b="1" spc="-350" baseline="30000" dirty="0">
                <a:solidFill>
                  <a:schemeClr val="accent1"/>
                </a:solidFill>
                <a:effectLst>
                  <a:outerShdw blurRad="38100" dist="25400" dir="5400000" algn="ctr" rotWithShape="0">
                    <a:srgbClr val="6E747A">
                      <a:alpha val="43000"/>
                      <a:alpha val="43000"/>
                    </a:srgbClr>
                  </a:outerShdw>
                </a:effectLst>
                <a:uFillTx/>
              </a:rPr>
              <a:t> </a:t>
            </a:r>
            <a:endParaRPr lang="en-US" sz="23900" b="1" spc="-350" baseline="30000" dirty="0">
              <a:solidFill>
                <a:schemeClr val="accent1"/>
              </a:solidFill>
              <a:effectLst>
                <a:outerShdw blurRad="38100" dist="25400" dir="5400000" algn="ctr" rotWithShape="0">
                  <a:srgbClr val="6E747A">
                    <a:alpha val="43000"/>
                    <a:alpha val="43000"/>
                  </a:srgbClr>
                </a:outerShdw>
              </a:effectLst>
              <a:uFillTx/>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Install Caffe</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56</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8742025" cy="20993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Install caffe guidance  </a:t>
            </a:r>
            <a:endParaRPr lang="en-US" sz="8000" b="1" spc="-350" dirty="0">
              <a:solidFill>
                <a:schemeClr val="tx1"/>
              </a:solidFill>
              <a:effectLst>
                <a:outerShdw blurRad="38100" dist="19050" dir="2700000" algn="tl" rotWithShape="0">
                  <a:schemeClr val="dk1">
                    <a:alpha val="40000"/>
                    <a:alpha val="40000"/>
                  </a:schemeClr>
                </a:outerShdw>
              </a:effectLst>
              <a:uFillTx/>
            </a:endParaRPr>
          </a:p>
        </p:txBody>
      </p:sp>
      <p:graphicFrame>
        <p:nvGraphicFramePr>
          <p:cNvPr id="4" name="对象 3">
            <a:hlinkClick r:id="" action="ppaction://ole?verb="/>
          </p:cNvPr>
          <p:cNvGraphicFramePr>
            <a:graphicFrameLocks noChangeAspect="1"/>
          </p:cNvGraphicFramePr>
          <p:nvPr/>
        </p:nvGraphicFramePr>
        <p:xfrm>
          <a:off x="11757660" y="1849120"/>
          <a:ext cx="8251825" cy="10693400"/>
        </p:xfrm>
        <a:graphic>
          <a:graphicData uri="http://schemas.openxmlformats.org/presentationml/2006/ole">
            <mc:AlternateContent xmlns:mc="http://schemas.openxmlformats.org/markup-compatibility/2006">
              <mc:Choice xmlns:v="urn:schemas-microsoft-com:vml" Requires="v">
                <p:oleObj spid="_x0000_s1025" name="" r:id="rId1" imgW="4152900" imgH="5822950" progId="Word.Document.8">
                  <p:embed/>
                </p:oleObj>
              </mc:Choice>
              <mc:Fallback>
                <p:oleObj name="" r:id="rId1" imgW="4152900" imgH="5822950" progId="Word.Document.8">
                  <p:embed/>
                  <p:pic>
                    <p:nvPicPr>
                      <p:cNvPr id="0" name="图片 1024"/>
                      <p:cNvPicPr/>
                      <p:nvPr/>
                    </p:nvPicPr>
                    <p:blipFill>
                      <a:blip r:embed="rId2"/>
                      <a:stretch>
                        <a:fillRect/>
                      </a:stretch>
                    </p:blipFill>
                    <p:spPr>
                      <a:xfrm>
                        <a:off x="11757660" y="1849120"/>
                        <a:ext cx="8251825" cy="106934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7617440" y="278567"/>
            <a:ext cx="6264910" cy="630952"/>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3</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3328650"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Developer </a:t>
            </a:r>
            <a:r>
              <a:rPr lang="en-US" sz="8000" b="1" dirty="0">
                <a:solidFill>
                  <a:schemeClr val="tx1"/>
                </a:solidFill>
                <a:effectLst>
                  <a:outerShdw blurRad="38100" dist="19050" dir="2700000" algn="tl" rotWithShape="0">
                    <a:schemeClr val="dk1">
                      <a:alpha val="40000"/>
                      <a:alpha val="40000"/>
                    </a:schemeClr>
                  </a:outerShdw>
                </a:effectLst>
              </a:rPr>
              <a:t>kit interfaces  </a:t>
            </a:r>
            <a:endParaRPr lang="en-US" sz="8000" b="1" dirty="0">
              <a:solidFill>
                <a:schemeClr val="tx1"/>
              </a:solidFill>
              <a:effectLst>
                <a:outerShdw blurRad="38100" dist="19050" dir="2700000" algn="tl" rotWithShape="0">
                  <a:schemeClr val="dk1">
                    <a:alpha val="40000"/>
                    <a:alpha val="40000"/>
                  </a:schemeClr>
                </a:outerShdw>
              </a:effectLst>
            </a:endParaRPr>
          </a:p>
        </p:txBody>
      </p:sp>
      <p:pic>
        <p:nvPicPr>
          <p:cNvPr id="3" name="图片 2" descr="截屏2023-08-19 01.53.20"/>
          <p:cNvPicPr>
            <a:picLocks noChangeAspect="1"/>
          </p:cNvPicPr>
          <p:nvPr/>
        </p:nvPicPr>
        <p:blipFill>
          <a:blip r:embed="rId1"/>
          <a:stretch>
            <a:fillRect/>
          </a:stretch>
        </p:blipFill>
        <p:spPr>
          <a:xfrm>
            <a:off x="2137410" y="3288030"/>
            <a:ext cx="19047460" cy="9307830"/>
          </a:xfrm>
          <a:prstGeom prst="rect">
            <a:avLst/>
          </a:prstGeom>
        </p:spPr>
      </p:pic>
      <p:sp>
        <p:nvSpPr>
          <p:cNvPr id="4" name="TextBox 30"/>
          <p:cNvSpPr txBox="1"/>
          <p:nvPr/>
        </p:nvSpPr>
        <p:spPr>
          <a:xfrm>
            <a:off x="17592675" y="278765"/>
            <a:ext cx="613664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Introduction of jetsonnano </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Jupyter setup</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57</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8742025" cy="20993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Setup Jupyter </a:t>
            </a:r>
            <a:r>
              <a:rPr lang="en-US" sz="8000" b="1" dirty="0">
                <a:solidFill>
                  <a:schemeClr val="tx1"/>
                </a:solidFill>
                <a:effectLst>
                  <a:outerShdw blurRad="38100" dist="19050" dir="2700000" algn="tl" rotWithShape="0">
                    <a:schemeClr val="dk1">
                      <a:alpha val="40000"/>
                      <a:alpha val="40000"/>
                    </a:schemeClr>
                  </a:outerShdw>
                </a:effectLst>
              </a:rPr>
              <a:t>notebook on jetson nano</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267460" y="4156710"/>
            <a:ext cx="18742025" cy="434975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marL="914400" indent="-914400" algn="l" hangingPunct="1">
              <a:buFont typeface="Arial" panose="020B0704020202020204" pitchFamily="34" charset="0"/>
              <a:buAutoNum type="arabicPeriod"/>
            </a:pPr>
            <a:r>
              <a:rPr lang="en-US" sz="5400" b="1" dirty="0">
                <a:solidFill>
                  <a:schemeClr val="tx1"/>
                </a:solidFill>
                <a:latin typeface="Times New Roman Bold" panose="02020603050405020304" charset="0"/>
                <a:ea typeface="宋体" charset="0"/>
                <a:cs typeface="Times New Roman Bold" panose="02020603050405020304" charset="0"/>
              </a:rPr>
              <a:t>Install anaconda/miniforge</a:t>
            </a:r>
            <a:r>
              <a:rPr lang="en-US" sz="5400" dirty="0">
                <a:solidFill>
                  <a:schemeClr val="tx1"/>
                </a:solidFill>
                <a:latin typeface="Times New Roman Regular" panose="02020603050405020304" charset="0"/>
                <a:ea typeface="宋体" charset="0"/>
                <a:cs typeface="Times New Roman Regular" panose="02020603050405020304" charset="0"/>
              </a:rPr>
              <a:t>:</a:t>
            </a:r>
            <a:endParaRPr lang="en-US" sz="5400" dirty="0">
              <a:solidFill>
                <a:schemeClr val="tx1"/>
              </a:solidFill>
              <a:latin typeface="Times New Roman Regular" panose="02020603050405020304" charset="0"/>
              <a:ea typeface="宋体" charset="0"/>
              <a:cs typeface="Times New Roman Regular" panose="02020603050405020304" charset="0"/>
            </a:endParaRPr>
          </a:p>
          <a:p>
            <a:pPr algn="l" hangingPunct="1">
              <a:buFont typeface="Arial" panose="020B0704020202020204" pitchFamily="34" charset="0"/>
            </a:pPr>
            <a:r>
              <a:rPr sz="5400" dirty="0">
                <a:solidFill>
                  <a:schemeClr val="tx1"/>
                </a:solidFill>
                <a:latin typeface="Times New Roman Regular" panose="02020603050405020304" charset="0"/>
                <a:ea typeface="宋体" charset="0"/>
                <a:cs typeface="Times New Roman Regular" panose="02020603050405020304" charset="0"/>
              </a:rPr>
              <a:t>Using a virtual environment can help prevent system instability when managing packages.</a:t>
            </a:r>
            <a:r>
              <a:rPr lang="en-US" sz="5400" dirty="0">
                <a:solidFill>
                  <a:schemeClr val="tx1"/>
                </a:solidFill>
                <a:latin typeface="Times New Roman Regular" panose="02020603050405020304" charset="0"/>
                <a:ea typeface="宋体" charset="0"/>
                <a:cs typeface="Times New Roman Regular" panose="02020603050405020304" charset="0"/>
              </a:rPr>
              <a:t> Anaconda is a good toolset to manage environments and packages. While on Windows, Mac and Linux, we have the flexibility of using Anaconda, the ARM platform has limited choices. One such choice is miniforge(same use as Anaconda).</a:t>
            </a:r>
            <a:endParaRPr lang="en-US" sz="5400" dirty="0">
              <a:solidFill>
                <a:schemeClr val="tx1"/>
              </a:solidFill>
              <a:latin typeface="Times New Roman Regular" panose="02020603050405020304" charset="0"/>
              <a:ea typeface="宋体" charset="0"/>
              <a:cs typeface="Times New Roman Regular" panose="02020603050405020304" charset="0"/>
            </a:endParaRPr>
          </a:p>
          <a:p>
            <a:pPr algn="l" hangingPunct="1">
              <a:buFont typeface="Arial" panose="020B0704020202020204" pitchFamily="34" charset="0"/>
            </a:pPr>
            <a:r>
              <a:rPr lang="en-US" sz="5400" dirty="0">
                <a:solidFill>
                  <a:schemeClr val="tx1"/>
                </a:solidFill>
                <a:latin typeface="Times New Roman Regular" panose="02020603050405020304" charset="0"/>
                <a:ea typeface="宋体" charset="0"/>
                <a:cs typeface="Times New Roman Regular" panose="02020603050405020304" charset="0"/>
              </a:rPr>
              <a:t>Run the code below to install miniforge3:</a:t>
            </a:r>
            <a:endParaRPr lang="en-US" sz="5400" dirty="0">
              <a:solidFill>
                <a:schemeClr val="tx1"/>
              </a:solidFill>
              <a:latin typeface="Times New Roman Regular" panose="02020603050405020304" charset="0"/>
              <a:ea typeface="宋体" charset="0"/>
              <a:cs typeface="Times New Roman Regular" panose="02020603050405020304" charset="0"/>
            </a:endParaRPr>
          </a:p>
        </p:txBody>
      </p:sp>
      <p:pic>
        <p:nvPicPr>
          <p:cNvPr id="3" name="图片 2" descr="截屏2023-08-21 23.46.26"/>
          <p:cNvPicPr>
            <a:picLocks noChangeAspect="1"/>
          </p:cNvPicPr>
          <p:nvPr/>
        </p:nvPicPr>
        <p:blipFill>
          <a:blip r:embed="rId1"/>
          <a:stretch>
            <a:fillRect/>
          </a:stretch>
        </p:blipFill>
        <p:spPr>
          <a:xfrm>
            <a:off x="1267460" y="8875395"/>
            <a:ext cx="20956270" cy="2835910"/>
          </a:xfrm>
          <a:prstGeom prst="rect">
            <a:avLst/>
          </a:prstGeom>
        </p:spPr>
      </p:pic>
      <p:pic>
        <p:nvPicPr>
          <p:cNvPr id="2" name="图片 1" descr="截屏2023-08-21 23.54.45"/>
          <p:cNvPicPr>
            <a:picLocks noChangeAspect="1"/>
          </p:cNvPicPr>
          <p:nvPr/>
        </p:nvPicPr>
        <p:blipFill>
          <a:blip r:embed="rId2"/>
          <a:stretch>
            <a:fillRect/>
          </a:stretch>
        </p:blipFill>
        <p:spPr>
          <a:xfrm>
            <a:off x="1267460" y="11553825"/>
            <a:ext cx="4826635" cy="1313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162395" y="229870"/>
            <a:ext cx="5109210" cy="1291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Jupyter setup</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a:p>
            <a:pPr marL="0" marR="0" indent="0" algn="ctr" defTabSz="825500" rtl="0" fontAlgn="auto" latinLnBrk="0" hangingPunct="0">
              <a:lnSpc>
                <a:spcPct val="100000"/>
              </a:lnSpc>
              <a:spcBef>
                <a:spcPts val="0"/>
              </a:spcBef>
              <a:spcAft>
                <a:spcPts val="0"/>
              </a:spcAft>
              <a:buClrTx/>
              <a:buSzTx/>
              <a:buFontTx/>
              <a:buNone/>
            </a:pP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58</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8742025" cy="20993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Setup Jupyter </a:t>
            </a:r>
            <a:r>
              <a:rPr lang="en-US" sz="8000" b="1" dirty="0">
                <a:solidFill>
                  <a:schemeClr val="tx1"/>
                </a:solidFill>
                <a:effectLst>
                  <a:outerShdw blurRad="38100" dist="19050" dir="2700000" algn="tl" rotWithShape="0">
                    <a:schemeClr val="dk1">
                      <a:alpha val="40000"/>
                      <a:alpha val="40000"/>
                    </a:schemeClr>
                  </a:outerShdw>
                </a:effectLst>
              </a:rPr>
              <a:t>notebook on jetson nano</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267460" y="3334385"/>
            <a:ext cx="18742025" cy="164782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b="1" dirty="0">
                <a:solidFill>
                  <a:schemeClr val="tx1"/>
                </a:solidFill>
                <a:latin typeface="Times New Roman Bold" panose="02020603050405020304" charset="0"/>
                <a:ea typeface="宋体" charset="0"/>
                <a:cs typeface="Times New Roman Bold" panose="02020603050405020304" charset="0"/>
              </a:rPr>
              <a:t>2. Install  some foundational python packages</a:t>
            </a:r>
            <a:r>
              <a:rPr lang="en-US" sz="5400" dirty="0">
                <a:solidFill>
                  <a:schemeClr val="tx1"/>
                </a:solidFill>
                <a:latin typeface="Times New Roman Regular" panose="02020603050405020304" charset="0"/>
                <a:ea typeface="宋体" charset="0"/>
                <a:cs typeface="Times New Roman Regular" panose="02020603050405020304" charset="0"/>
              </a:rPr>
              <a:t>:</a:t>
            </a:r>
            <a:endParaRPr lang="en-US" sz="5400" dirty="0">
              <a:solidFill>
                <a:schemeClr val="tx1"/>
              </a:solidFill>
              <a:latin typeface="Times New Roman Regular" panose="02020603050405020304" charset="0"/>
              <a:ea typeface="宋体"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ea typeface="宋体" charset="0"/>
              <a:cs typeface="Times New Roman Regular" panose="02020603050405020304" charset="0"/>
            </a:endParaRPr>
          </a:p>
        </p:txBody>
      </p:sp>
      <p:pic>
        <p:nvPicPr>
          <p:cNvPr id="7" name="图片 6" descr="截屏2023-08-21 23.55.53"/>
          <p:cNvPicPr>
            <a:picLocks noChangeAspect="1"/>
          </p:cNvPicPr>
          <p:nvPr/>
        </p:nvPicPr>
        <p:blipFill>
          <a:blip r:embed="rId1"/>
          <a:stretch>
            <a:fillRect/>
          </a:stretch>
        </p:blipFill>
        <p:spPr>
          <a:xfrm>
            <a:off x="1267460" y="4526280"/>
            <a:ext cx="20681950" cy="1052830"/>
          </a:xfrm>
          <a:prstGeom prst="rect">
            <a:avLst/>
          </a:prstGeom>
        </p:spPr>
      </p:pic>
      <p:sp>
        <p:nvSpPr>
          <p:cNvPr id="10" name="Title 1"/>
          <p:cNvSpPr txBox="1"/>
          <p:nvPr/>
        </p:nvSpPr>
        <p:spPr>
          <a:xfrm>
            <a:off x="1267460" y="6033770"/>
            <a:ext cx="18742025" cy="164782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b="1" dirty="0">
                <a:solidFill>
                  <a:schemeClr val="tx1"/>
                </a:solidFill>
                <a:latin typeface="Times New Roman Bold" panose="02020603050405020304" charset="0"/>
                <a:ea typeface="宋体" charset="0"/>
                <a:cs typeface="Times New Roman Bold" panose="02020603050405020304" charset="0"/>
              </a:rPr>
              <a:t>3. Configure and  create a new environment  with anaconda</a:t>
            </a:r>
            <a:r>
              <a:rPr lang="en-US" sz="5400" dirty="0">
                <a:solidFill>
                  <a:schemeClr val="tx1"/>
                </a:solidFill>
                <a:latin typeface="Times New Roman Regular" panose="02020603050405020304" charset="0"/>
                <a:ea typeface="宋体" charset="0"/>
                <a:cs typeface="Times New Roman Regular" panose="02020603050405020304" charset="0"/>
              </a:rPr>
              <a:t>:</a:t>
            </a:r>
            <a:endParaRPr lang="en-US" sz="5400" dirty="0">
              <a:solidFill>
                <a:schemeClr val="tx1"/>
              </a:solidFill>
              <a:latin typeface="Times New Roman Regular" panose="02020603050405020304" charset="0"/>
              <a:ea typeface="宋体"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ea typeface="宋体" charset="0"/>
              <a:cs typeface="Times New Roman Regular" panose="02020603050405020304" charset="0"/>
            </a:endParaRPr>
          </a:p>
        </p:txBody>
      </p:sp>
      <p:pic>
        <p:nvPicPr>
          <p:cNvPr id="12" name="图片 11" descr="截屏2023-08-21 23.58.50"/>
          <p:cNvPicPr>
            <a:picLocks noChangeAspect="1"/>
          </p:cNvPicPr>
          <p:nvPr/>
        </p:nvPicPr>
        <p:blipFill>
          <a:blip r:embed="rId2"/>
          <a:stretch>
            <a:fillRect/>
          </a:stretch>
        </p:blipFill>
        <p:spPr>
          <a:xfrm>
            <a:off x="1267460" y="6960870"/>
            <a:ext cx="16214725" cy="2453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Jupyter setup</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59</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8742025" cy="20993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Setup Jupyter </a:t>
            </a:r>
            <a:r>
              <a:rPr lang="en-US" sz="8000" b="1" dirty="0">
                <a:solidFill>
                  <a:schemeClr val="tx1"/>
                </a:solidFill>
                <a:effectLst>
                  <a:outerShdw blurRad="38100" dist="19050" dir="2700000" algn="tl" rotWithShape="0">
                    <a:schemeClr val="dk1">
                      <a:alpha val="40000"/>
                      <a:alpha val="40000"/>
                    </a:schemeClr>
                  </a:outerShdw>
                </a:effectLst>
              </a:rPr>
              <a:t>notebook on jetson nano</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6" name="Title 1"/>
          <p:cNvSpPr txBox="1"/>
          <p:nvPr/>
        </p:nvSpPr>
        <p:spPr>
          <a:xfrm>
            <a:off x="1267460" y="4033520"/>
            <a:ext cx="18742025" cy="164782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b="1" dirty="0">
                <a:solidFill>
                  <a:schemeClr val="tx1"/>
                </a:solidFill>
                <a:latin typeface="Times New Roman Bold" panose="02020603050405020304" charset="0"/>
                <a:ea typeface="宋体" charset="0"/>
                <a:cs typeface="Times New Roman Bold" panose="02020603050405020304" charset="0"/>
              </a:rPr>
              <a:t>4. Activate the new-create jupyter environment and install packages inside this environment</a:t>
            </a:r>
            <a:r>
              <a:rPr lang="en-US" sz="5400" dirty="0">
                <a:solidFill>
                  <a:schemeClr val="tx1"/>
                </a:solidFill>
                <a:latin typeface="Times New Roman Regular" panose="02020603050405020304" charset="0"/>
                <a:ea typeface="宋体" charset="0"/>
                <a:cs typeface="Times New Roman Regular" panose="02020603050405020304" charset="0"/>
              </a:rPr>
              <a:t>:</a:t>
            </a:r>
            <a:endParaRPr lang="en-US" sz="5400" dirty="0">
              <a:solidFill>
                <a:schemeClr val="tx1"/>
              </a:solidFill>
              <a:latin typeface="Times New Roman Regular" panose="02020603050405020304" charset="0"/>
              <a:ea typeface="宋体"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ea typeface="宋体" charset="0"/>
              <a:cs typeface="Times New Roman Regular" panose="02020603050405020304" charset="0"/>
            </a:endParaRPr>
          </a:p>
        </p:txBody>
      </p:sp>
      <p:sp>
        <p:nvSpPr>
          <p:cNvPr id="2" name="文本框 1"/>
          <p:cNvSpPr txBox="1"/>
          <p:nvPr/>
        </p:nvSpPr>
        <p:spPr>
          <a:xfrm>
            <a:off x="1306830" y="5003483"/>
            <a:ext cx="17999710" cy="1763395"/>
          </a:xfrm>
          <a:prstGeom prst="rect">
            <a:avLst/>
          </a:prstGeom>
          <a:solidFill>
            <a:schemeClr val="tx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Graphik"/>
                <a:ea typeface="Graphik"/>
                <a:cs typeface="Graphik"/>
                <a:sym typeface="Graphik"/>
              </a:rPr>
              <a:t>$</a:t>
            </a:r>
            <a:r>
              <a:rPr kumimoji="0" lang="zh-CN" altLang="en-US" sz="3600" b="0" i="0" u="none" strike="noStrike" cap="none" spc="0" normalizeH="0" baseline="0">
                <a:ln>
                  <a:noFill/>
                </a:ln>
                <a:solidFill>
                  <a:schemeClr val="bg1"/>
                </a:solidFill>
                <a:effectLst/>
                <a:uFillTx/>
                <a:latin typeface="Graphik"/>
                <a:ea typeface="Graphik"/>
                <a:cs typeface="Graphik"/>
                <a:sym typeface="Graphik"/>
              </a:rPr>
              <a:t>conda activate jupyter</a:t>
            </a:r>
            <a:endParaRPr kumimoji="0" lang="zh-CN" altLang="en-US" sz="36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Graphik"/>
                <a:ea typeface="Graphik"/>
                <a:cs typeface="Graphik"/>
                <a:sym typeface="Graphik"/>
              </a:rPr>
              <a:t>$</a:t>
            </a:r>
            <a:r>
              <a:rPr kumimoji="0" lang="zh-CN" altLang="en-US" sz="3600" b="0" i="0" u="none" strike="noStrike" cap="none" spc="0" normalizeH="0" baseline="0">
                <a:ln>
                  <a:noFill/>
                </a:ln>
                <a:solidFill>
                  <a:schemeClr val="bg1"/>
                </a:solidFill>
                <a:effectLst/>
                <a:uFillTx/>
                <a:latin typeface="Graphik"/>
                <a:ea typeface="Graphik"/>
                <a:cs typeface="Graphik"/>
                <a:sym typeface="Graphik"/>
              </a:rPr>
              <a:t>conda install jupyter matplotlib pandas numpy pillow scipy tqdm scikit-image scikit-learn seaborn cython h5py ipywidgets -c conda-forge</a:t>
            </a:r>
            <a:endParaRPr kumimoji="0" lang="zh-CN" altLang="en-US" sz="3600" b="0" i="0" u="none" strike="noStrike" cap="none" spc="0" normalizeH="0" baseline="0">
              <a:ln>
                <a:noFill/>
              </a:ln>
              <a:solidFill>
                <a:schemeClr val="bg1"/>
              </a:solidFill>
              <a:effectLst/>
              <a:uFillTx/>
              <a:latin typeface="Graphik"/>
              <a:ea typeface="Graphik"/>
              <a:cs typeface="Graphik"/>
              <a:sym typeface="Graphik"/>
            </a:endParaRPr>
          </a:p>
        </p:txBody>
      </p:sp>
      <p:sp>
        <p:nvSpPr>
          <p:cNvPr id="3" name="文本框 2"/>
          <p:cNvSpPr txBox="1"/>
          <p:nvPr/>
        </p:nvSpPr>
        <p:spPr>
          <a:xfrm>
            <a:off x="1306830" y="8788400"/>
            <a:ext cx="18546445" cy="1209040"/>
          </a:xfrm>
          <a:prstGeom prst="rect">
            <a:avLst/>
          </a:prstGeom>
          <a:solidFill>
            <a:schemeClr val="tx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Graphik"/>
                <a:ea typeface="Graphik"/>
                <a:cs typeface="Graphik"/>
                <a:sym typeface="Graphik"/>
              </a:rPr>
              <a:t>$</a:t>
            </a:r>
            <a:r>
              <a:rPr kumimoji="0" lang="zh-CN" altLang="en-US" sz="3600" b="0" i="0" u="none" strike="noStrike" cap="none" spc="0" normalizeH="0" baseline="0">
                <a:ln>
                  <a:noFill/>
                </a:ln>
                <a:solidFill>
                  <a:schemeClr val="bg1"/>
                </a:solidFill>
                <a:effectLst/>
                <a:uFillTx/>
                <a:latin typeface="Graphik"/>
                <a:ea typeface="Graphik"/>
                <a:cs typeface="Graphik"/>
                <a:sym typeface="Graphik"/>
              </a:rPr>
              <a:t>jupyter notebook --generate-config</a:t>
            </a:r>
            <a:endParaRPr kumimoji="0" lang="zh-CN" altLang="en-US" sz="36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Graphik"/>
                <a:ea typeface="Graphik"/>
                <a:cs typeface="Graphik"/>
                <a:sym typeface="Graphik"/>
              </a:rPr>
              <a:t>$</a:t>
            </a:r>
            <a:r>
              <a:rPr kumimoji="0" lang="zh-CN" altLang="en-US" sz="3600" b="0" i="0" u="none" strike="noStrike" cap="none" spc="0" normalizeH="0" baseline="0">
                <a:ln>
                  <a:noFill/>
                </a:ln>
                <a:solidFill>
                  <a:schemeClr val="bg1"/>
                </a:solidFill>
                <a:effectLst/>
                <a:uFillTx/>
                <a:latin typeface="Graphik"/>
                <a:ea typeface="Graphik"/>
                <a:cs typeface="Graphik"/>
                <a:sym typeface="Graphik"/>
              </a:rPr>
              <a:t>jupyter notebook password</a:t>
            </a:r>
            <a:endParaRPr kumimoji="0" lang="zh-CN" altLang="en-US" sz="3600" b="0" i="0" u="none" strike="noStrike" cap="none" spc="0" normalizeH="0" baseline="0">
              <a:ln>
                <a:noFill/>
              </a:ln>
              <a:solidFill>
                <a:schemeClr val="bg1"/>
              </a:solidFill>
              <a:effectLst/>
              <a:uFillTx/>
              <a:latin typeface="Graphik"/>
              <a:ea typeface="Graphik"/>
              <a:cs typeface="Graphik"/>
              <a:sym typeface="Graphik"/>
            </a:endParaRPr>
          </a:p>
        </p:txBody>
      </p:sp>
      <p:sp>
        <p:nvSpPr>
          <p:cNvPr id="4" name="Title 1"/>
          <p:cNvSpPr txBox="1"/>
          <p:nvPr/>
        </p:nvSpPr>
        <p:spPr>
          <a:xfrm>
            <a:off x="1306830" y="7744460"/>
            <a:ext cx="18742025" cy="164782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b="1" dirty="0">
                <a:solidFill>
                  <a:schemeClr val="tx1"/>
                </a:solidFill>
                <a:latin typeface="Times New Roman Bold" panose="02020603050405020304" charset="0"/>
                <a:ea typeface="宋体" charset="0"/>
                <a:cs typeface="Times New Roman Bold" panose="02020603050405020304" charset="0"/>
              </a:rPr>
              <a:t>5. Configure jupyter notebook</a:t>
            </a:r>
            <a:r>
              <a:rPr lang="en-US" sz="5400" dirty="0">
                <a:solidFill>
                  <a:schemeClr val="tx1"/>
                </a:solidFill>
                <a:latin typeface="Times New Roman Regular" panose="02020603050405020304" charset="0"/>
                <a:ea typeface="宋体" charset="0"/>
                <a:cs typeface="Times New Roman Regular" panose="02020603050405020304" charset="0"/>
              </a:rPr>
              <a:t>:</a:t>
            </a:r>
            <a:endParaRPr lang="en-US" sz="5400" dirty="0">
              <a:solidFill>
                <a:schemeClr val="tx1"/>
              </a:solidFill>
              <a:latin typeface="Times New Roman Regular" panose="02020603050405020304" charset="0"/>
              <a:ea typeface="宋体"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ea typeface="宋体" charset="0"/>
              <a:cs typeface="Times New Roman Regular" panose="02020603050405020304" charset="0"/>
            </a:endParaRPr>
          </a:p>
        </p:txBody>
      </p:sp>
      <p:sp>
        <p:nvSpPr>
          <p:cNvPr id="9" name="文本框 8"/>
          <p:cNvSpPr txBox="1"/>
          <p:nvPr/>
        </p:nvSpPr>
        <p:spPr>
          <a:xfrm>
            <a:off x="1428750" y="10552430"/>
            <a:ext cx="18364200" cy="17633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we can edit the configuration file by using vim command:</a:t>
            </a: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rPr>
              <a:t>$vim /home/xt/.jupyter/jupyter_notebook_config.py</a:t>
            </a:r>
            <a:endParaRPr kumimoji="0" lang="en-US" altLang="zh-CN" sz="5400" b="0" i="0" u="none" strike="noStrike" cap="none" spc="0" normalizeH="0" baseline="0">
              <a:ln>
                <a:noFill/>
              </a:ln>
              <a:solidFill>
                <a:schemeClr val="accent1"/>
              </a:solidFill>
              <a:effectLst/>
              <a:uFillTx/>
              <a:latin typeface="Times New Roman Regular" panose="02020603050405020304" charset="0"/>
              <a:ea typeface="Graphik"/>
              <a:cs typeface="Times New Roman Regular" panose="02020603050405020304" charset="0"/>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Jupyter setup</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60</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8742025" cy="20993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Setup Jupyter </a:t>
            </a:r>
            <a:r>
              <a:rPr lang="en-US" sz="8000" b="1" dirty="0">
                <a:solidFill>
                  <a:schemeClr val="tx1"/>
                </a:solidFill>
                <a:effectLst>
                  <a:outerShdw blurRad="38100" dist="19050" dir="2700000" algn="tl" rotWithShape="0">
                    <a:schemeClr val="dk1">
                      <a:alpha val="40000"/>
                      <a:alpha val="40000"/>
                    </a:schemeClr>
                  </a:outerShdw>
                </a:effectLst>
              </a:rPr>
              <a:t>notebook on jetson nano</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3" name="文本框 2"/>
          <p:cNvSpPr txBox="1"/>
          <p:nvPr/>
        </p:nvSpPr>
        <p:spPr>
          <a:xfrm>
            <a:off x="1267460" y="4777740"/>
            <a:ext cx="18546445" cy="1209040"/>
          </a:xfrm>
          <a:prstGeom prst="rect">
            <a:avLst/>
          </a:prstGeom>
          <a:solidFill>
            <a:schemeClr val="tx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sz="3600" b="0" i="0" u="none" strike="noStrike" cap="none" spc="0" normalizeH="0" baseline="0">
                <a:ln>
                  <a:noFill/>
                </a:ln>
                <a:solidFill>
                  <a:schemeClr val="bg1"/>
                </a:solidFill>
                <a:effectLst/>
                <a:uFillTx/>
                <a:latin typeface="Graphik"/>
                <a:ea typeface="Graphik"/>
                <a:cs typeface="Graphik"/>
                <a:sym typeface="Graphik"/>
              </a:rPr>
              <a:t>$</a:t>
            </a:r>
            <a:r>
              <a:rPr kumimoji="0" sz="3600" b="0" i="0" u="none" strike="noStrike" cap="none" spc="0" normalizeH="0" baseline="0">
                <a:ln>
                  <a:noFill/>
                </a:ln>
                <a:solidFill>
                  <a:schemeClr val="bg1"/>
                </a:solidFill>
                <a:effectLst/>
                <a:uFillTx/>
                <a:latin typeface="Graphik"/>
                <a:ea typeface="Graphik"/>
                <a:cs typeface="Graphik"/>
                <a:sym typeface="Graphik"/>
              </a:rPr>
              <a:t>conda activate jupyter</a:t>
            </a:r>
            <a:endParaRPr kumimoji="0" sz="3600" b="0" i="0" u="none" strike="noStrike" cap="none" spc="0" normalizeH="0" baseline="0">
              <a:ln>
                <a:noFill/>
              </a:ln>
              <a:solidFill>
                <a:schemeClr val="bg1"/>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sz="3600" b="0" i="0" u="none" strike="noStrike" cap="none" spc="0" normalizeH="0" baseline="0">
                <a:ln>
                  <a:noFill/>
                </a:ln>
                <a:solidFill>
                  <a:schemeClr val="bg1"/>
                </a:solidFill>
                <a:effectLst/>
                <a:uFillTx/>
                <a:latin typeface="Graphik"/>
                <a:ea typeface="Graphik"/>
                <a:cs typeface="Graphik"/>
                <a:sym typeface="Graphik"/>
              </a:rPr>
              <a:t>$</a:t>
            </a:r>
            <a:r>
              <a:rPr kumimoji="0" sz="3600" b="0" i="0" u="none" strike="noStrike" cap="none" spc="0" normalizeH="0" baseline="0">
                <a:ln>
                  <a:noFill/>
                </a:ln>
                <a:solidFill>
                  <a:schemeClr val="bg1"/>
                </a:solidFill>
                <a:effectLst/>
                <a:uFillTx/>
                <a:latin typeface="Graphik"/>
                <a:ea typeface="Graphik"/>
                <a:cs typeface="Graphik"/>
                <a:sym typeface="Graphik"/>
              </a:rPr>
              <a:t>jupyter notebook</a:t>
            </a:r>
            <a:r>
              <a:rPr kumimoji="0" lang="en-US" sz="3600" b="0" i="0" u="none" strike="noStrike" cap="none" spc="0" normalizeH="0" baseline="0">
                <a:ln>
                  <a:noFill/>
                </a:ln>
                <a:solidFill>
                  <a:schemeClr val="bg1"/>
                </a:solidFill>
                <a:effectLst/>
                <a:uFillTx/>
                <a:latin typeface="Graphik"/>
                <a:ea typeface="Graphik"/>
                <a:cs typeface="Graphik"/>
                <a:sym typeface="Graphik"/>
              </a:rPr>
              <a:t> --no-browser</a:t>
            </a:r>
            <a:endParaRPr kumimoji="0" lang="en-US" sz="3600" b="0" i="0" u="none" strike="noStrike" cap="none" spc="0" normalizeH="0" baseline="0">
              <a:ln>
                <a:noFill/>
              </a:ln>
              <a:solidFill>
                <a:schemeClr val="bg1"/>
              </a:solidFill>
              <a:effectLst/>
              <a:uFillTx/>
              <a:latin typeface="Graphik"/>
              <a:ea typeface="Graphik"/>
              <a:cs typeface="Graphik"/>
              <a:sym typeface="Graphik"/>
            </a:endParaRPr>
          </a:p>
        </p:txBody>
      </p:sp>
      <p:sp>
        <p:nvSpPr>
          <p:cNvPr id="4" name="Title 1"/>
          <p:cNvSpPr txBox="1"/>
          <p:nvPr/>
        </p:nvSpPr>
        <p:spPr>
          <a:xfrm>
            <a:off x="1267460" y="3642995"/>
            <a:ext cx="18742025" cy="164782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b="1" dirty="0">
                <a:solidFill>
                  <a:schemeClr val="tx1"/>
                </a:solidFill>
                <a:latin typeface="Times New Roman Bold" panose="02020603050405020304" charset="0"/>
                <a:ea typeface="宋体" charset="0"/>
                <a:cs typeface="Times New Roman Bold" panose="02020603050405020304" charset="0"/>
              </a:rPr>
              <a:t>6. Run Jupyter Notebook in the new-create environment</a:t>
            </a:r>
            <a:r>
              <a:rPr lang="en-US" sz="5400" dirty="0">
                <a:solidFill>
                  <a:schemeClr val="tx1"/>
                </a:solidFill>
                <a:latin typeface="Times New Roman Regular" panose="02020603050405020304" charset="0"/>
                <a:ea typeface="宋体" charset="0"/>
                <a:cs typeface="Times New Roman Regular" panose="02020603050405020304" charset="0"/>
              </a:rPr>
              <a:t>:</a:t>
            </a:r>
            <a:endParaRPr lang="en-US" sz="5400" dirty="0">
              <a:solidFill>
                <a:schemeClr val="tx1"/>
              </a:solidFill>
              <a:latin typeface="Times New Roman Regular" panose="02020603050405020304" charset="0"/>
              <a:ea typeface="宋体"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ea typeface="宋体" charset="0"/>
              <a:cs typeface="Times New Roman Regular" panose="02020603050405020304" charset="0"/>
            </a:endParaRPr>
          </a:p>
        </p:txBody>
      </p:sp>
      <p:sp>
        <p:nvSpPr>
          <p:cNvPr id="7" name="Title 1"/>
          <p:cNvSpPr txBox="1"/>
          <p:nvPr/>
        </p:nvSpPr>
        <p:spPr>
          <a:xfrm>
            <a:off x="1297940" y="6858000"/>
            <a:ext cx="18742025" cy="313753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b="1" dirty="0">
                <a:solidFill>
                  <a:schemeClr val="tx1"/>
                </a:solidFill>
                <a:latin typeface="Times New Roman Bold" panose="02020603050405020304" charset="0"/>
                <a:ea typeface="宋体" charset="0"/>
                <a:cs typeface="Times New Roman Bold" panose="02020603050405020304" charset="0"/>
              </a:rPr>
              <a:t>7. Move the browser side of the Jupyter equation to a desktop</a:t>
            </a:r>
            <a:r>
              <a:rPr lang="en-US" sz="5400" dirty="0">
                <a:solidFill>
                  <a:schemeClr val="tx1"/>
                </a:solidFill>
                <a:latin typeface="Times New Roman Regular" panose="02020603050405020304" charset="0"/>
                <a:ea typeface="宋体" charset="0"/>
                <a:cs typeface="Times New Roman Regular" panose="02020603050405020304" charset="0"/>
              </a:rPr>
              <a:t>:</a:t>
            </a:r>
            <a:endParaRPr lang="en-US" sz="5400" dirty="0">
              <a:solidFill>
                <a:schemeClr val="tx1"/>
              </a:solidFill>
              <a:latin typeface="Times New Roman Regular" panose="02020603050405020304" charset="0"/>
              <a:ea typeface="宋体" charset="0"/>
              <a:cs typeface="Times New Roman Regular" panose="02020603050405020304" charset="0"/>
            </a:endParaRPr>
          </a:p>
          <a:p>
            <a:pPr algn="l" hangingPunct="1">
              <a:buFont typeface="Arial" panose="020B0704020202020204" pitchFamily="34" charset="0"/>
            </a:pPr>
            <a:r>
              <a:rPr lang="en-US" sz="5400" dirty="0">
                <a:solidFill>
                  <a:schemeClr val="tx1"/>
                </a:solidFill>
                <a:latin typeface="Times New Roman Regular" panose="02020603050405020304" charset="0"/>
                <a:ea typeface="宋体" charset="0"/>
                <a:cs typeface="Times New Roman Regular" panose="02020603050405020304" charset="0"/>
              </a:rPr>
              <a:t>Since we only connect the jetson nano with PuTTY and it can not access to the PC browser, we need to setup SSH tunneling to connect jupyter servel with our PC browser. First we need to know the ip address of the jetson device by using $ifconfig. Then type the command below into your PC terminal:</a:t>
            </a:r>
            <a:endParaRPr lang="en-US" sz="5400" dirty="0">
              <a:solidFill>
                <a:schemeClr val="tx1"/>
              </a:solidFill>
              <a:latin typeface="Times New Roman Regular" panose="02020603050405020304" charset="0"/>
              <a:ea typeface="宋体" charset="0"/>
              <a:cs typeface="Times New Roman Regular" panose="02020603050405020304" charset="0"/>
            </a:endParaRPr>
          </a:p>
        </p:txBody>
      </p:sp>
      <p:sp>
        <p:nvSpPr>
          <p:cNvPr id="10" name="文本框 9"/>
          <p:cNvSpPr txBox="1"/>
          <p:nvPr/>
        </p:nvSpPr>
        <p:spPr>
          <a:xfrm>
            <a:off x="1339850" y="10449878"/>
            <a:ext cx="19306540" cy="1086485"/>
          </a:xfrm>
          <a:prstGeom prst="rect">
            <a:avLst/>
          </a:prstGeom>
          <a:solidFill>
            <a:schemeClr val="tx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Graphik"/>
                <a:ea typeface="Graphik"/>
                <a:cs typeface="Graphik"/>
                <a:sym typeface="Graphik"/>
              </a:rPr>
              <a:t>ssh</a:t>
            </a:r>
            <a:endParaRPr kumimoji="0" lang="zh-CN" altLang="en-US" sz="2400" b="0" i="0" u="none" strike="noStrike" cap="none" spc="0" normalizeH="0" baseline="0">
              <a:ln>
                <a:noFill/>
              </a:ln>
              <a:solidFill>
                <a:srgbClr val="000000"/>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4000" b="0" i="0" u="none" strike="noStrike" cap="none" spc="0" normalizeH="0" baseline="0">
                <a:ln>
                  <a:noFill/>
                </a:ln>
                <a:solidFill>
                  <a:schemeClr val="bg1"/>
                </a:solidFill>
                <a:effectLst/>
                <a:uFillTx/>
                <a:latin typeface="Graphik"/>
                <a:ea typeface="Graphik"/>
                <a:cs typeface="Graphik"/>
                <a:sym typeface="Graphik"/>
              </a:rPr>
              <a:t>$ssh </a:t>
            </a:r>
            <a:r>
              <a:rPr kumimoji="0" lang="zh-CN" altLang="en-US" sz="4000" b="0" i="0" u="none" strike="noStrike" cap="none" spc="0" normalizeH="0" baseline="0">
                <a:ln>
                  <a:noFill/>
                </a:ln>
                <a:solidFill>
                  <a:schemeClr val="bg1"/>
                </a:solidFill>
                <a:effectLst/>
                <a:uFillTx/>
                <a:latin typeface="Graphik"/>
                <a:ea typeface="Graphik"/>
                <a:cs typeface="Graphik"/>
                <a:sym typeface="Graphik"/>
              </a:rPr>
              <a:t>-L 8000:localhost:8888 </a:t>
            </a:r>
            <a:r>
              <a:rPr kumimoji="0" lang="en-US" altLang="zh-CN" sz="4000" b="0" i="0" u="none" strike="noStrike" cap="none" spc="0" normalizeH="0" baseline="0">
                <a:ln>
                  <a:noFill/>
                </a:ln>
                <a:solidFill>
                  <a:schemeClr val="bg1"/>
                </a:solidFill>
                <a:effectLst/>
                <a:uFillTx/>
                <a:latin typeface="Graphik"/>
                <a:ea typeface="Graphik"/>
                <a:cs typeface="Graphik"/>
                <a:sym typeface="Graphik"/>
              </a:rPr>
              <a:t>xt</a:t>
            </a:r>
            <a:r>
              <a:rPr kumimoji="0" lang="zh-CN" altLang="en-US" sz="4000" b="0" i="0" u="none" strike="noStrike" cap="none" spc="0" normalizeH="0" baseline="0">
                <a:ln>
                  <a:noFill/>
                </a:ln>
                <a:solidFill>
                  <a:schemeClr val="bg1"/>
                </a:solidFill>
                <a:effectLst/>
                <a:uFillTx/>
                <a:latin typeface="Graphik"/>
                <a:ea typeface="Graphik"/>
                <a:cs typeface="Graphik"/>
                <a:sym typeface="Graphik"/>
              </a:rPr>
              <a:t>@</a:t>
            </a:r>
            <a:r>
              <a:rPr kumimoji="0" lang="en-US" altLang="zh-CN" sz="4000" b="0" i="0" u="none" strike="noStrike" cap="none" spc="0" normalizeH="0" baseline="0">
                <a:ln>
                  <a:noFill/>
                </a:ln>
                <a:solidFill>
                  <a:schemeClr val="bg1"/>
                </a:solidFill>
                <a:effectLst/>
                <a:uFillTx/>
                <a:latin typeface="Graphik"/>
                <a:ea typeface="Graphik"/>
                <a:cs typeface="Graphik"/>
                <a:sym typeface="Graphik"/>
              </a:rPr>
              <a:t>[your device ip]</a:t>
            </a:r>
            <a:endParaRPr kumimoji="0" lang="en-US" altLang="zh-CN" sz="4000" b="0" i="0" u="none" strike="noStrike" cap="none" spc="0" normalizeH="0" baseline="0">
              <a:ln>
                <a:noFill/>
              </a:ln>
              <a:solidFill>
                <a:schemeClr val="bg1"/>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Jupyter setup</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61</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8742025" cy="20993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Setup Jupyter </a:t>
            </a:r>
            <a:r>
              <a:rPr lang="en-US" sz="8000" b="1" dirty="0">
                <a:solidFill>
                  <a:schemeClr val="tx1"/>
                </a:solidFill>
                <a:effectLst>
                  <a:outerShdw blurRad="38100" dist="19050" dir="2700000" algn="tl" rotWithShape="0">
                    <a:schemeClr val="dk1">
                      <a:alpha val="40000"/>
                      <a:alpha val="40000"/>
                    </a:schemeClr>
                  </a:outerShdw>
                </a:effectLst>
              </a:rPr>
              <a:t>notebook on jetson nano</a:t>
            </a:r>
            <a:r>
              <a:rPr lang="en-US" sz="8000" b="1" spc="-350" baseline="30000" dirty="0">
                <a:solidFill>
                  <a:schemeClr val="tx1"/>
                </a:solidFill>
                <a:effectLst>
                  <a:outerShdw blurRad="38100" dist="19050" dir="2700000" algn="tl" rotWithShape="0">
                    <a:schemeClr val="dk1">
                      <a:alpha val="40000"/>
                      <a:alpha val="40000"/>
                    </a:schemeClr>
                  </a:outerShdw>
                </a:effectLst>
                <a:uFillTx/>
              </a:rPr>
              <a:t>  </a:t>
            </a:r>
            <a:endParaRPr lang="en-US" sz="8000" b="1" spc="-350" baseline="30000" dirty="0">
              <a:solidFill>
                <a:schemeClr val="tx1"/>
              </a:solidFill>
              <a:effectLst>
                <a:outerShdw blurRad="38100" dist="19050" dir="2700000" algn="tl" rotWithShape="0">
                  <a:schemeClr val="dk1">
                    <a:alpha val="40000"/>
                    <a:alpha val="40000"/>
                  </a:schemeClr>
                </a:outerShdw>
              </a:effectLst>
              <a:uFillTx/>
            </a:endParaRPr>
          </a:p>
        </p:txBody>
      </p:sp>
      <p:sp>
        <p:nvSpPr>
          <p:cNvPr id="4" name="Title 1"/>
          <p:cNvSpPr txBox="1"/>
          <p:nvPr/>
        </p:nvSpPr>
        <p:spPr>
          <a:xfrm>
            <a:off x="1297305" y="4342130"/>
            <a:ext cx="18742025" cy="164782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buFont typeface="Arial" panose="020B0704020202020204" pitchFamily="34" charset="0"/>
            </a:pPr>
            <a:r>
              <a:rPr lang="en-US" sz="5400" b="1" dirty="0">
                <a:solidFill>
                  <a:schemeClr val="tx1"/>
                </a:solidFill>
                <a:latin typeface="Times New Roman Bold" panose="02020603050405020304" charset="0"/>
                <a:ea typeface="宋体" charset="0"/>
                <a:cs typeface="Times New Roman Bold" panose="02020603050405020304" charset="0"/>
              </a:rPr>
              <a:t>8. Finally connect the jupyter server in your browser</a:t>
            </a:r>
            <a:r>
              <a:rPr lang="en-US" sz="5400" dirty="0">
                <a:solidFill>
                  <a:schemeClr val="tx1"/>
                </a:solidFill>
                <a:latin typeface="Times New Roman Regular" panose="02020603050405020304" charset="0"/>
                <a:ea typeface="宋体" charset="0"/>
                <a:cs typeface="Times New Roman Regular" panose="02020603050405020304" charset="0"/>
              </a:rPr>
              <a:t>:</a:t>
            </a:r>
            <a:endParaRPr lang="en-US" sz="5400" dirty="0">
              <a:solidFill>
                <a:schemeClr val="tx1"/>
              </a:solidFill>
              <a:latin typeface="Times New Roman Regular" panose="02020603050405020304" charset="0"/>
              <a:ea typeface="宋体" charset="0"/>
              <a:cs typeface="Times New Roman Regular" panose="02020603050405020304" charset="0"/>
            </a:endParaRPr>
          </a:p>
          <a:p>
            <a:pPr algn="l" hangingPunct="1">
              <a:buFont typeface="Arial" panose="020B0704020202020204" pitchFamily="34" charset="0"/>
            </a:pPr>
            <a:r>
              <a:rPr lang="en-US" sz="5400" dirty="0">
                <a:solidFill>
                  <a:schemeClr val="tx1"/>
                </a:solidFill>
                <a:latin typeface="Times New Roman Regular" panose="02020603050405020304" charset="0"/>
                <a:ea typeface="宋体" charset="0"/>
                <a:cs typeface="Times New Roman Regular" panose="02020603050405020304" charset="0"/>
              </a:rPr>
              <a:t>by inputting “localhost:8000” in your browser address bar and hit enter.</a:t>
            </a:r>
            <a:endParaRPr lang="en-US" sz="5400" dirty="0">
              <a:solidFill>
                <a:schemeClr val="tx1"/>
              </a:solidFill>
              <a:latin typeface="Times New Roman Regular" panose="02020603050405020304" charset="0"/>
              <a:ea typeface="宋体" charset="0"/>
              <a:cs typeface="Times New Roman Regular" panose="02020603050405020304" charset="0"/>
            </a:endParaRPr>
          </a:p>
          <a:p>
            <a:pPr algn="l" hangingPunct="1">
              <a:buFont typeface="Arial" panose="020B0704020202020204" pitchFamily="34" charset="0"/>
            </a:pPr>
            <a:endParaRPr lang="en-US" sz="5400" dirty="0">
              <a:solidFill>
                <a:schemeClr val="tx1"/>
              </a:solidFill>
              <a:latin typeface="Times New Roman Regular" panose="02020603050405020304" charset="0"/>
              <a:ea typeface="宋体" charset="0"/>
              <a:cs typeface="Times New Roman Regular" panose="02020603050405020304" charset="0"/>
            </a:endParaRPr>
          </a:p>
        </p:txBody>
      </p:sp>
      <p:pic>
        <p:nvPicPr>
          <p:cNvPr id="2" name="图片 1" descr="1"/>
          <p:cNvPicPr>
            <a:picLocks noChangeAspect="1"/>
          </p:cNvPicPr>
          <p:nvPr/>
        </p:nvPicPr>
        <p:blipFill>
          <a:blip r:embed="rId1"/>
          <a:stretch>
            <a:fillRect/>
          </a:stretch>
        </p:blipFill>
        <p:spPr>
          <a:xfrm>
            <a:off x="1297305" y="5336540"/>
            <a:ext cx="14239875" cy="7268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62</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8742025" cy="20993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python_confmat.py</a:t>
            </a:r>
            <a:endParaRPr lang="en-US" sz="8000" b="1" spc="-350" dirty="0">
              <a:solidFill>
                <a:schemeClr val="tx1"/>
              </a:solidFill>
              <a:effectLst>
                <a:outerShdw blurRad="38100" dist="19050" dir="2700000" algn="tl" rotWithShape="0">
                  <a:schemeClr val="dk1">
                    <a:alpha val="40000"/>
                    <a:alpha val="40000"/>
                  </a:schemeClr>
                </a:outerShdw>
              </a:effectLst>
              <a:uFillTx/>
            </a:endParaRPr>
          </a:p>
        </p:txBody>
      </p:sp>
      <p:pic>
        <p:nvPicPr>
          <p:cNvPr id="6" name="图片 5" descr="1py"/>
          <p:cNvPicPr>
            <a:picLocks noChangeAspect="1"/>
          </p:cNvPicPr>
          <p:nvPr/>
        </p:nvPicPr>
        <p:blipFill>
          <a:blip r:embed="rId1"/>
          <a:srcRect l="755"/>
          <a:stretch>
            <a:fillRect/>
          </a:stretch>
        </p:blipFill>
        <p:spPr>
          <a:xfrm>
            <a:off x="1381760" y="3334385"/>
            <a:ext cx="15034260" cy="9587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63</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8742025" cy="20993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python_confmat.py</a:t>
            </a:r>
            <a:endParaRPr lang="en-US" sz="8000" b="1" spc="-350" dirty="0">
              <a:solidFill>
                <a:schemeClr val="tx1"/>
              </a:solidFill>
              <a:effectLst>
                <a:outerShdw blurRad="38100" dist="19050" dir="2700000" algn="tl" rotWithShape="0">
                  <a:schemeClr val="dk1">
                    <a:alpha val="40000"/>
                    <a:alpha val="40000"/>
                  </a:schemeClr>
                </a:outerShdw>
              </a:effectLst>
              <a:uFillTx/>
            </a:endParaRPr>
          </a:p>
        </p:txBody>
      </p:sp>
      <p:pic>
        <p:nvPicPr>
          <p:cNvPr id="2" name="图片 1" descr="2py"/>
          <p:cNvPicPr>
            <a:picLocks noChangeAspect="1"/>
          </p:cNvPicPr>
          <p:nvPr/>
        </p:nvPicPr>
        <p:blipFill>
          <a:blip r:embed="rId1"/>
          <a:stretch>
            <a:fillRect/>
          </a:stretch>
        </p:blipFill>
        <p:spPr>
          <a:xfrm>
            <a:off x="1267460" y="3594100"/>
            <a:ext cx="19312255" cy="9137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64</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8742025" cy="20993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python_confmat.py</a:t>
            </a:r>
            <a:endParaRPr lang="en-US" sz="8000" b="1" spc="-350" dirty="0">
              <a:solidFill>
                <a:schemeClr val="tx1"/>
              </a:solidFill>
              <a:effectLst>
                <a:outerShdw blurRad="38100" dist="19050" dir="2700000" algn="tl" rotWithShape="0">
                  <a:schemeClr val="dk1">
                    <a:alpha val="40000"/>
                    <a:alpha val="40000"/>
                  </a:schemeClr>
                </a:outerShdw>
              </a:effectLst>
              <a:uFillTx/>
            </a:endParaRPr>
          </a:p>
        </p:txBody>
      </p:sp>
      <p:pic>
        <p:nvPicPr>
          <p:cNvPr id="2" name="图片 1" descr="3py"/>
          <p:cNvPicPr>
            <a:picLocks noChangeAspect="1"/>
          </p:cNvPicPr>
          <p:nvPr/>
        </p:nvPicPr>
        <p:blipFill>
          <a:blip r:embed="rId1"/>
          <a:srcRect b="15578"/>
          <a:stretch>
            <a:fillRect/>
          </a:stretch>
        </p:blipFill>
        <p:spPr>
          <a:xfrm>
            <a:off x="717550" y="3594100"/>
            <a:ext cx="22948900" cy="8756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References</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65</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877570"/>
            <a:ext cx="18742025" cy="20993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References and sources </a:t>
            </a:r>
            <a:endParaRPr lang="en-US" sz="8000" b="1" spc="-350" dirty="0">
              <a:solidFill>
                <a:schemeClr val="tx1"/>
              </a:solidFill>
              <a:effectLst>
                <a:outerShdw blurRad="38100" dist="19050" dir="2700000" algn="tl" rotWithShape="0">
                  <a:schemeClr val="dk1">
                    <a:alpha val="40000"/>
                    <a:alpha val="40000"/>
                  </a:schemeClr>
                </a:outerShdw>
              </a:effectLst>
              <a:uFillTx/>
            </a:endParaRPr>
          </a:p>
        </p:txBody>
      </p:sp>
      <p:sp>
        <p:nvSpPr>
          <p:cNvPr id="3" name="文本框 2"/>
          <p:cNvSpPr txBox="1"/>
          <p:nvPr/>
        </p:nvSpPr>
        <p:spPr>
          <a:xfrm>
            <a:off x="1367155" y="3219768"/>
            <a:ext cx="21746845" cy="109048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[1]</a:t>
            </a:r>
            <a:r>
              <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️https://developer.nvidia.com/embedded/learn/get-started-jetson-nano-devkit#setup</a:t>
            </a:r>
            <a:endPar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[2]</a:t>
            </a:r>
            <a:r>
              <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https://caffe.berkeleyvision.org</a:t>
            </a:r>
            <a:endPar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[3]</a:t>
            </a:r>
            <a:r>
              <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https://qengineering.eu/install-caffe-on-jetson-nano.html</a:t>
            </a:r>
            <a:endPar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[4]</a:t>
            </a:r>
            <a:r>
              <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Y. Lecun, L. Bottou, Y. Bengio and P. Haffner, "Gradient-based learning applied to document recognition," in Proceedings of the IEEE, vol. 86, no. 11, pp. 2278-2324, Nov. 1998, doi: 10.1109/5.726791.</a:t>
            </a:r>
            <a:endPar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[5</a:t>
            </a:r>
            <a:r>
              <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a:t>
            </a: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a:t>
            </a:r>
            <a:r>
              <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https://towardsdatascience.com/image-classification-in-10-minutes-with-mnist-dataset-54c35b77a38d</a:t>
            </a:r>
            <a:endPar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[6]</a:t>
            </a:r>
            <a:r>
              <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️https://en.wikipedia.org/wiki/MNIST_database</a:t>
            </a:r>
            <a:endPar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[7]</a:t>
            </a:r>
            <a:r>
              <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rPr>
              <a:t>https://caffe.berkeleyvision.org/gathered/examples/mnist.html</a:t>
            </a:r>
            <a:endPar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endPar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9551650" y="297548"/>
            <a:ext cx="4330700" cy="629185"/>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9275425" y="320040"/>
            <a:ext cx="4883785"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References</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66</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877570"/>
            <a:ext cx="18742025" cy="209931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spc="-350" dirty="0">
                <a:solidFill>
                  <a:schemeClr val="tx1"/>
                </a:solidFill>
                <a:effectLst>
                  <a:outerShdw blurRad="38100" dist="19050" dir="2700000" algn="tl" rotWithShape="0">
                    <a:schemeClr val="dk1">
                      <a:alpha val="40000"/>
                      <a:alpha val="40000"/>
                    </a:schemeClr>
                  </a:outerShdw>
                </a:effectLst>
                <a:uFillTx/>
              </a:rPr>
              <a:t>References and sources </a:t>
            </a:r>
            <a:endParaRPr lang="en-US" sz="8000" b="1" spc="-350" dirty="0">
              <a:solidFill>
                <a:schemeClr val="tx1"/>
              </a:solidFill>
              <a:effectLst>
                <a:outerShdw blurRad="38100" dist="19050" dir="2700000" algn="tl" rotWithShape="0">
                  <a:schemeClr val="dk1">
                    <a:alpha val="40000"/>
                    <a:alpha val="40000"/>
                  </a:schemeClr>
                </a:outerShdw>
              </a:effectLst>
              <a:uFillTx/>
            </a:endParaRPr>
          </a:p>
        </p:txBody>
      </p:sp>
      <p:sp>
        <p:nvSpPr>
          <p:cNvPr id="3" name="文本框 2"/>
          <p:cNvSpPr txBox="1"/>
          <p:nvPr/>
        </p:nvSpPr>
        <p:spPr>
          <a:xfrm>
            <a:off x="1367155" y="2976563"/>
            <a:ext cx="21746845" cy="42564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lang="en-US" altLang="zh-CN" sz="5400">
                <a:latin typeface="Times New Roman Regular" panose="02020603050405020304" charset="0"/>
                <a:cs typeface="Times New Roman Regular" panose="02020603050405020304" charset="0"/>
                <a:sym typeface="Graphik"/>
              </a:rPr>
              <a:t>[8]https://www.kaggle.com/datasets/zalando-research/fashionmnist</a:t>
            </a: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r>
              <a:rPr lang="en-US" altLang="zh-CN" sz="5400">
                <a:latin typeface="Times New Roman Regular" panose="02020603050405020304" charset="0"/>
                <a:cs typeface="Times New Roman Regular" panose="02020603050405020304" charset="0"/>
                <a:sym typeface="Graphik"/>
              </a:rPr>
              <a:t>[9]️https://github.com/Maitry-star/LeNet-With-Mnist-Fashion-Data/blob/main/Fashion_mnist_LeNeT-Model.ipynb</a:t>
            </a: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endParaRPr kumimoji="0" lang="zh-CN" altLang="en-US"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5400" b="0" i="0" u="none" strike="noStrike" cap="none" spc="0" normalizeH="0" baseline="0">
              <a:ln>
                <a:noFill/>
              </a:ln>
              <a:solidFill>
                <a:srgbClr val="000000"/>
              </a:solidFill>
              <a:effectLst/>
              <a:uFillTx/>
              <a:latin typeface="Times New Roman Regular" panose="02020603050405020304" charset="0"/>
              <a:ea typeface="Graphik"/>
              <a:cs typeface="Times New Roman Regular" panose="02020603050405020304" charset="0"/>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7510125" y="278567"/>
            <a:ext cx="6372225" cy="630952"/>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4</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3328650"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Developer </a:t>
            </a:r>
            <a:r>
              <a:rPr lang="en-US" sz="8000" b="1" dirty="0">
                <a:solidFill>
                  <a:schemeClr val="tx1"/>
                </a:solidFill>
                <a:effectLst>
                  <a:outerShdw blurRad="38100" dist="19050" dir="2700000" algn="tl" rotWithShape="0">
                    <a:schemeClr val="dk1">
                      <a:alpha val="40000"/>
                      <a:alpha val="40000"/>
                    </a:schemeClr>
                  </a:outerShdw>
                </a:effectLst>
              </a:rPr>
              <a:t>kit interfaces  </a:t>
            </a:r>
            <a:endParaRPr lang="en-US" sz="8000" b="1" dirty="0">
              <a:solidFill>
                <a:schemeClr val="tx1"/>
              </a:solidFill>
              <a:effectLst>
                <a:outerShdw blurRad="38100" dist="19050" dir="2700000" algn="tl" rotWithShape="0">
                  <a:schemeClr val="dk1">
                    <a:alpha val="40000"/>
                    <a:alpha val="40000"/>
                  </a:schemeClr>
                </a:outerShdw>
              </a:effectLst>
            </a:endParaRPr>
          </a:p>
        </p:txBody>
      </p:sp>
      <p:pic>
        <p:nvPicPr>
          <p:cNvPr id="2" name="图片 1" descr="截屏2023-08-19 01.53.12"/>
          <p:cNvPicPr>
            <a:picLocks noChangeAspect="1"/>
          </p:cNvPicPr>
          <p:nvPr/>
        </p:nvPicPr>
        <p:blipFill>
          <a:blip r:embed="rId1"/>
          <a:stretch>
            <a:fillRect/>
          </a:stretch>
        </p:blipFill>
        <p:spPr>
          <a:xfrm>
            <a:off x="1897380" y="3288030"/>
            <a:ext cx="18618835" cy="9039225"/>
          </a:xfrm>
          <a:prstGeom prst="rect">
            <a:avLst/>
          </a:prstGeom>
        </p:spPr>
      </p:pic>
      <p:sp>
        <p:nvSpPr>
          <p:cNvPr id="4" name="TextBox 30"/>
          <p:cNvSpPr txBox="1"/>
          <p:nvPr/>
        </p:nvSpPr>
        <p:spPr>
          <a:xfrm>
            <a:off x="17592675" y="278765"/>
            <a:ext cx="613664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Introduction of jetsonnano </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35461"/>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pic>
        <p:nvPicPr>
          <p:cNvPr id="4" name="Picture 3"/>
          <p:cNvPicPr>
            <a:picLocks noChangeAspect="1"/>
          </p:cNvPicPr>
          <p:nvPr/>
        </p:nvPicPr>
        <p:blipFill>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tretch>
            <a:fillRect/>
          </a:stretch>
        </p:blipFill>
        <p:spPr>
          <a:xfrm>
            <a:off x="0" y="3720086"/>
            <a:ext cx="12900121" cy="5665921"/>
          </a:xfrm>
          <a:prstGeom prst="rect">
            <a:avLst/>
          </a:prstGeom>
        </p:spPr>
      </p:pic>
      <p:sp>
        <p:nvSpPr>
          <p:cNvPr id="8" name="Title 1"/>
          <p:cNvSpPr txBox="1"/>
          <p:nvPr/>
        </p:nvSpPr>
        <p:spPr>
          <a:xfrm>
            <a:off x="12192000" y="5473743"/>
            <a:ext cx="11160029" cy="2768513"/>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hangingPunct="1"/>
            <a:r>
              <a:rPr lang="en-US" sz="19900" b="1" dirty="0">
                <a:solidFill>
                  <a:srgbClr val="9E3E34"/>
                </a:solidFill>
              </a:rPr>
              <a:t>Thank You</a:t>
            </a:r>
            <a:endParaRPr lang="en-US" sz="19900" b="1" dirty="0">
              <a:solidFill>
                <a:srgbClr val="9E3E34"/>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8154650" y="213667"/>
            <a:ext cx="5727700" cy="762000"/>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6606520" y="-751840"/>
            <a:ext cx="8824595" cy="2692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Setup and Initialization</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5</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rPr>
              <a:t>Power supply and Setup</a:t>
            </a:r>
            <a:r>
              <a:rPr lang="zh-CN" altLang="en-US" sz="8000" b="1" spc="-350" baseline="30000" dirty="0">
                <a:solidFill>
                  <a:schemeClr val="tx1"/>
                </a:solidFill>
                <a:ea typeface="宋体" charset="0"/>
                <a:sym typeface="+mn-ea"/>
              </a:rPr>
              <a:t>【</a:t>
            </a:r>
            <a:r>
              <a:rPr lang="en-US" altLang="zh-CN" sz="8000" b="1" spc="-350" baseline="30000" dirty="0">
                <a:solidFill>
                  <a:schemeClr val="tx1"/>
                </a:solidFill>
                <a:ea typeface="宋体" charset="0"/>
                <a:sym typeface="+mn-ea"/>
              </a:rPr>
              <a:t>1</a:t>
            </a:r>
            <a:r>
              <a:rPr lang="zh-CN" altLang="en-US" sz="8000" b="1" spc="-350" baseline="30000" dirty="0">
                <a:solidFill>
                  <a:schemeClr val="tx1"/>
                </a:solidFill>
                <a:ea typeface="宋体" charset="0"/>
                <a:sym typeface="+mn-ea"/>
              </a:rPr>
              <a:t>】</a:t>
            </a:r>
            <a:r>
              <a:rPr lang="en-US" sz="8000" b="1" dirty="0">
                <a:solidFill>
                  <a:schemeClr val="tx1"/>
                </a:solidFill>
                <a:effectLst>
                  <a:outerShdw blurRad="38100" dist="19050" dir="2700000" algn="tl" rotWithShape="0">
                    <a:schemeClr val="dk1">
                      <a:alpha val="40000"/>
                      <a:alpha val="40000"/>
                    </a:schemeClr>
                  </a:outerShdw>
                </a:effectLst>
              </a:rPr>
              <a:t>  </a:t>
            </a:r>
            <a:endParaRPr lang="en-US" sz="8000" b="1" dirty="0">
              <a:solidFill>
                <a:schemeClr val="tx1"/>
              </a:solidFill>
              <a:effectLst>
                <a:outerShdw blurRad="38100" dist="19050" dir="2700000" algn="tl" rotWithShape="0">
                  <a:schemeClr val="dk1">
                    <a:alpha val="40000"/>
                    <a:alpha val="40000"/>
                  </a:schemeClr>
                </a:outerShdw>
              </a:effectLst>
            </a:endParaRPr>
          </a:p>
        </p:txBody>
      </p:sp>
      <p:sp>
        <p:nvSpPr>
          <p:cNvPr id="6" name="Title 1"/>
          <p:cNvSpPr txBox="1"/>
          <p:nvPr/>
        </p:nvSpPr>
        <p:spPr>
          <a:xfrm>
            <a:off x="1267460" y="3288030"/>
            <a:ext cx="18134330" cy="762444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DC power supply: 5V⎓2A</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MicroSD card: &gt;=32GB: 64GB(this project)</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Download the Jetson Nano Developer Kit SD Card Image and write the image to the microSD card.</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Jumper the J48 Power Select Header pins</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Connect the other computer to the developer kit’s Micro-USB port</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Connect J43 Ethernet jack with  internet</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endParaRPr lang="en-US" sz="5400" dirty="0">
              <a:solidFill>
                <a:schemeClr val="tx1"/>
              </a:solidFill>
              <a:latin typeface="Times New Roman Regular" panose="02020603050405020304" charset="0"/>
              <a:cs typeface="Times New Roman Regular" panose="02020603050405020304" charset="0"/>
            </a:endParaRPr>
          </a:p>
          <a:p>
            <a:pPr algn="l" hangingPunct="1"/>
            <a:r>
              <a:rPr lang="en-US" sz="5400" b="1" dirty="0">
                <a:solidFill>
                  <a:schemeClr val="tx1"/>
                </a:solidFill>
              </a:rPr>
              <a:t> </a:t>
            </a:r>
            <a:endParaRPr lang="zh-CN" altLang="en-US" sz="5400" spc="-350" baseline="30000" dirty="0">
              <a:solidFill>
                <a:schemeClr val="tx1"/>
              </a:solidFill>
              <a:uFillTx/>
              <a:latin typeface="PingFang SC Regular" panose="020B0400000000000000" charset="-122"/>
              <a:ea typeface="PingFang SC Regular"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24"/>
          <p:cNvSpPr/>
          <p:nvPr/>
        </p:nvSpPr>
        <p:spPr>
          <a:xfrm rot="10800000">
            <a:off x="0" y="-28576"/>
            <a:ext cx="24384000" cy="1004242"/>
          </a:xfrm>
          <a:prstGeom prst="round2SameRect">
            <a:avLst>
              <a:gd name="adj1" fmla="val 14167"/>
              <a:gd name="adj2" fmla="val 0"/>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5" name="Rectangle: Top Corners Rounded 4"/>
          <p:cNvSpPr/>
          <p:nvPr/>
        </p:nvSpPr>
        <p:spPr>
          <a:xfrm>
            <a:off x="0" y="12954000"/>
            <a:ext cx="24384000" cy="762000"/>
          </a:xfrm>
          <a:prstGeom prst="round2SameRect">
            <a:avLst/>
          </a:prstGeom>
          <a:solidFill>
            <a:srgbClr val="6278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11" name="Rectangle: Top Corners Rounded 10"/>
          <p:cNvSpPr/>
          <p:nvPr/>
        </p:nvSpPr>
        <p:spPr>
          <a:xfrm>
            <a:off x="18154650" y="213667"/>
            <a:ext cx="5727700" cy="762000"/>
          </a:xfrm>
          <a:prstGeom prst="round2SameRect">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24" name="Rectangle: Top Corners Rounded 23"/>
          <p:cNvSpPr/>
          <p:nvPr/>
        </p:nvSpPr>
        <p:spPr>
          <a:xfrm rot="10800000">
            <a:off x="23114000" y="12954000"/>
            <a:ext cx="768350" cy="623810"/>
          </a:xfrm>
          <a:prstGeom prst="round2SameRect">
            <a:avLst>
              <a:gd name="adj1" fmla="val 16667"/>
              <a:gd name="adj2" fmla="val 0"/>
            </a:avLst>
          </a:prstGeom>
          <a:solidFill>
            <a:srgbClr val="004A7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sz="3200" b="0" i="0" u="none" strike="noStrike" cap="none" spc="0" normalizeH="0" baseline="0">
              <a:ln>
                <a:noFill/>
              </a:ln>
              <a:solidFill>
                <a:srgbClr val="FFFFFF"/>
              </a:solidFill>
              <a:effectLst/>
              <a:uFillTx/>
              <a:latin typeface="Graphik Medium"/>
              <a:ea typeface="Graphik Medium"/>
              <a:cs typeface="Graphik Medium"/>
              <a:sym typeface="Graphik Medium"/>
            </a:endParaRPr>
          </a:p>
        </p:txBody>
      </p:sp>
      <p:sp>
        <p:nvSpPr>
          <p:cNvPr id="31" name="TextBox 30"/>
          <p:cNvSpPr txBox="1"/>
          <p:nvPr/>
        </p:nvSpPr>
        <p:spPr>
          <a:xfrm>
            <a:off x="18154650" y="43180"/>
            <a:ext cx="5806440" cy="1191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en-US" sz="3600" b="1" dirty="0">
                <a:solidFill>
                  <a:schemeClr val="bg1"/>
                </a:solidFill>
                <a:sym typeface="Graphik"/>
              </a:rPr>
              <a:t>Setup and Initialization</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33" name="TextBox 32"/>
          <p:cNvSpPr txBox="1"/>
          <p:nvPr/>
        </p:nvSpPr>
        <p:spPr>
          <a:xfrm>
            <a:off x="22593300" y="12946440"/>
            <a:ext cx="17907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3600" b="1" i="0" u="none" strike="noStrike" cap="none" spc="0" normalizeH="0" baseline="0" dirty="0">
                <a:ln>
                  <a:noFill/>
                </a:ln>
                <a:solidFill>
                  <a:schemeClr val="bg1"/>
                </a:solidFill>
                <a:effectLst/>
                <a:uFillTx/>
                <a:latin typeface="Graphik"/>
                <a:ea typeface="Graphik"/>
                <a:cs typeface="Graphik"/>
                <a:sym typeface="Graphik"/>
              </a:rPr>
              <a:t>6</a:t>
            </a:r>
            <a:endParaRPr kumimoji="0" lang="en-US" sz="3600" b="1" i="0" u="none" strike="noStrike" cap="none" spc="0" normalizeH="0" baseline="0" dirty="0">
              <a:ln>
                <a:noFill/>
              </a:ln>
              <a:solidFill>
                <a:schemeClr val="bg1"/>
              </a:solidFill>
              <a:effectLst/>
              <a:uFillTx/>
              <a:latin typeface="Graphik"/>
              <a:ea typeface="Graphik"/>
              <a:cs typeface="Graphik"/>
              <a:sym typeface="Graphik"/>
            </a:endParaRPr>
          </a:p>
        </p:txBody>
      </p:sp>
      <p:sp>
        <p:nvSpPr>
          <p:cNvPr id="8" name="Title 1"/>
          <p:cNvSpPr txBox="1"/>
          <p:nvPr/>
        </p:nvSpPr>
        <p:spPr>
          <a:xfrm>
            <a:off x="1267460" y="1235075"/>
            <a:ext cx="16537305" cy="2052955"/>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algn="l" hangingPunct="1"/>
            <a:r>
              <a:rPr lang="en-US" sz="8000" b="1" dirty="0">
                <a:solidFill>
                  <a:schemeClr val="tx1"/>
                </a:solidFill>
                <a:effectLst>
                  <a:outerShdw blurRad="38100" dist="19050" dir="2700000" algn="tl" rotWithShape="0">
                    <a:schemeClr val="dk1">
                      <a:alpha val="40000"/>
                      <a:alpha val="40000"/>
                    </a:schemeClr>
                  </a:outerShdw>
                </a:effectLst>
                <a:sym typeface="+mn-ea"/>
              </a:rPr>
              <a:t>Initial Setup Headless Mode</a:t>
            </a:r>
            <a:r>
              <a:rPr lang="zh-CN" altLang="en-US" sz="8000" b="1" spc="-350" baseline="30000" dirty="0">
                <a:solidFill>
                  <a:schemeClr val="tx1"/>
                </a:solidFill>
                <a:ea typeface="宋体" charset="0"/>
                <a:sym typeface="+mn-ea"/>
              </a:rPr>
              <a:t>【</a:t>
            </a:r>
            <a:r>
              <a:rPr lang="en-US" altLang="zh-CN" sz="8000" b="1" spc="-350" baseline="30000" dirty="0">
                <a:solidFill>
                  <a:schemeClr val="tx1"/>
                </a:solidFill>
                <a:ea typeface="宋体" charset="0"/>
                <a:sym typeface="+mn-ea"/>
              </a:rPr>
              <a:t>1</a:t>
            </a:r>
            <a:r>
              <a:rPr lang="zh-CN" altLang="en-US" sz="8000" b="1" spc="-350" baseline="30000" dirty="0">
                <a:solidFill>
                  <a:schemeClr val="tx1"/>
                </a:solidFill>
                <a:ea typeface="宋体" charset="0"/>
                <a:sym typeface="+mn-ea"/>
              </a:rPr>
              <a:t>】</a:t>
            </a:r>
            <a:endParaRPr lang="en-US" sz="8000" b="1" dirty="0">
              <a:solidFill>
                <a:schemeClr val="tx1"/>
              </a:solidFill>
              <a:effectLst>
                <a:outerShdw blurRad="38100" dist="19050" dir="2700000" algn="tl" rotWithShape="0">
                  <a:schemeClr val="dk1">
                    <a:alpha val="40000"/>
                    <a:alpha val="40000"/>
                  </a:schemeClr>
                </a:outerShdw>
              </a:effectLst>
            </a:endParaRPr>
          </a:p>
        </p:txBody>
      </p:sp>
      <p:pic>
        <p:nvPicPr>
          <p:cNvPr id="2" name="图片 1" descr="/private/var/folders/j0/d7zjprdn52x5m5hxw6k2dz400000gn/T/com.kingsoft.wpsoffice.mac/picturecompress_20230819022710/output_1.jpgoutput_1"/>
          <p:cNvPicPr>
            <a:picLocks noChangeAspect="1"/>
          </p:cNvPicPr>
          <p:nvPr/>
        </p:nvPicPr>
        <p:blipFill>
          <a:blip r:embed="rId1"/>
          <a:stretch>
            <a:fillRect/>
          </a:stretch>
        </p:blipFill>
        <p:spPr>
          <a:xfrm>
            <a:off x="11592560" y="3073400"/>
            <a:ext cx="12289790" cy="9217025"/>
          </a:xfrm>
          <a:prstGeom prst="rect">
            <a:avLst/>
          </a:prstGeom>
        </p:spPr>
      </p:pic>
      <p:sp>
        <p:nvSpPr>
          <p:cNvPr id="3" name="Title 1"/>
          <p:cNvSpPr txBox="1"/>
          <p:nvPr/>
        </p:nvSpPr>
        <p:spPr>
          <a:xfrm>
            <a:off x="1266825" y="3288030"/>
            <a:ext cx="10325735" cy="6737350"/>
          </a:xfrm>
          <a:prstGeom prst="rect">
            <a:avLst/>
          </a:prstGeom>
          <a:ln w="12700">
            <a:miter lim="400000"/>
          </a:ln>
        </p:spPr>
        <p:txBody>
          <a:bodyPr lIns="50800" tIns="50800" rIns="50800" bIns="50800" anchor="b">
            <a:noAutofit/>
          </a:bodyPr>
          <a:lstStyle>
            <a:lvl1pPr marL="0" marR="0" indent="0" algn="ctr" defTabSz="825500" rtl="0" latinLnBrk="0">
              <a:lnSpc>
                <a:spcPct val="90000"/>
              </a:lnSpc>
              <a:spcBef>
                <a:spcPts val="0"/>
              </a:spcBef>
              <a:spcAft>
                <a:spcPts val="0"/>
              </a:spcAft>
              <a:buClrTx/>
              <a:buSzTx/>
              <a:buFontTx/>
              <a:buNone/>
              <a:defRPr sz="11600" b="0" i="0" u="none" strike="noStrike" cap="none" spc="-348" baseline="0">
                <a:gradFill flip="none" rotWithShape="1">
                  <a:gsLst>
                    <a:gs pos="0">
                      <a:srgbClr val="FF00D8"/>
                    </a:gs>
                    <a:gs pos="100000">
                      <a:srgbClr val="FF542E"/>
                    </a:gs>
                  </a:gsLst>
                  <a:lin ang="396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defRPr sz="8400" b="0" i="0" u="none" strike="noStrike" cap="none" spc="-252" baseline="0">
                <a:solidFill>
                  <a:srgbClr val="000000"/>
                </a:solidFill>
                <a:uFillTx/>
                <a:latin typeface="+mn-lt"/>
                <a:ea typeface="+mn-ea"/>
                <a:cs typeface="+mn-cs"/>
                <a:sym typeface="Graphik Semibold"/>
              </a:defRPr>
            </a:lvl9pPr>
          </a:lstStyle>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Insert the microSD card with system image</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Connect the kit with PuTTY </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First boot and register an account to log in</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r>
              <a:rPr lang="en-US" sz="5400" dirty="0">
                <a:solidFill>
                  <a:schemeClr val="tx1"/>
                </a:solidFill>
                <a:latin typeface="Times New Roman Regular" panose="02020603050405020304" charset="0"/>
                <a:cs typeface="Times New Roman Regular" panose="02020603050405020304" charset="0"/>
              </a:rPr>
              <a:t>Now you can control the kit with PuTTY terminal</a:t>
            </a:r>
            <a:endParaRPr lang="en-US" sz="5400" dirty="0">
              <a:solidFill>
                <a:schemeClr val="tx1"/>
              </a:solidFill>
              <a:latin typeface="Times New Roman Regular" panose="02020603050405020304" charset="0"/>
              <a:cs typeface="Times New Roman Regular" panose="02020603050405020304" charset="0"/>
            </a:endParaRPr>
          </a:p>
          <a:p>
            <a:pPr marL="685800" indent="-685800" algn="l" hangingPunct="1">
              <a:buFont typeface="Arial" panose="020B0704020202020204" pitchFamily="34" charset="0"/>
              <a:buChar char="•"/>
            </a:pPr>
            <a:endParaRPr lang="en-US" sz="5400" dirty="0">
              <a:solidFill>
                <a:schemeClr val="tx1"/>
              </a:solidFill>
              <a:latin typeface="Times New Roman Regular" panose="02020603050405020304" charset="0"/>
              <a:cs typeface="Times New Roman Regular" panose="02020603050405020304" charset="0"/>
            </a:endParaRPr>
          </a:p>
          <a:p>
            <a:pPr algn="l" hangingPunct="1"/>
            <a:r>
              <a:rPr lang="en-US" sz="5400" b="1" dirty="0">
                <a:solidFill>
                  <a:schemeClr val="tx1"/>
                </a:solidFill>
              </a:rPr>
              <a:t> </a:t>
            </a:r>
            <a:endParaRPr lang="zh-CN" altLang="en-US" sz="5400" spc="-350" baseline="30000" dirty="0">
              <a:solidFill>
                <a:schemeClr val="tx1"/>
              </a:solidFill>
              <a:uFillTx/>
              <a:latin typeface="PingFang SC Regular" panose="020B0400000000000000" charset="-122"/>
              <a:ea typeface="PingFang SC Regular"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18491</Words>
  <Application>WPS 演示</Application>
  <PresentationFormat>Custom</PresentationFormat>
  <Paragraphs>791</Paragraphs>
  <Slides>70</Slides>
  <Notes>3</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70</vt:i4>
      </vt:variant>
    </vt:vector>
  </HeadingPairs>
  <TitlesOfParts>
    <vt:vector size="92" baseType="lpstr">
      <vt:lpstr>Arial</vt:lpstr>
      <vt:lpstr>宋体</vt:lpstr>
      <vt:lpstr>Wingdings</vt:lpstr>
      <vt:lpstr>Graphik</vt:lpstr>
      <vt:lpstr>Thonburi</vt:lpstr>
      <vt:lpstr>Graphik Medium</vt:lpstr>
      <vt:lpstr>Graphik Semibold</vt:lpstr>
      <vt:lpstr>Helvetica Neue</vt:lpstr>
      <vt:lpstr>Times New Roman Regular</vt:lpstr>
      <vt:lpstr>PingFang SC Regular</vt:lpstr>
      <vt:lpstr>宋体</vt:lpstr>
      <vt:lpstr>微软雅黑</vt:lpstr>
      <vt:lpstr>汉仪旗黑</vt:lpstr>
      <vt:lpstr>Arial Unicode MS</vt:lpstr>
      <vt:lpstr>汉仪书宋二KW</vt:lpstr>
      <vt:lpstr>Times New Roman Bold</vt:lpstr>
      <vt:lpstr>Graphik Semibold</vt:lpstr>
      <vt:lpstr>苹方-简</vt:lpstr>
      <vt:lpstr>Apple Symbols</vt:lpstr>
      <vt:lpstr>Apple Color Emoji</vt:lpstr>
      <vt:lpstr>31_ColorGradientLight</vt:lpstr>
      <vt:lpstr>Word.Document.8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Presentation </dc:title>
  <dc:creator>Kunal Sharma</dc:creator>
  <cp:lastModifiedBy>凌毓</cp:lastModifiedBy>
  <cp:revision>65</cp:revision>
  <dcterms:created xsi:type="dcterms:W3CDTF">2025-07-15T20:07:16Z</dcterms:created>
  <dcterms:modified xsi:type="dcterms:W3CDTF">2025-07-15T20:07:16Z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F5A80727689309FBE4BEE7646B7C9BF7_43</vt:lpwstr>
  </property>
  <property fmtid="{D5CDD505-2E9C-101B-9397-08002B2CF9AE}" pid="3" name="KSOProductBuildVer">
    <vt:lpwstr>2052-6.7.1.8828</vt:lpwstr>
  </property>
</Properties>
</file>